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7" autoAdjust="0"/>
  </p:normalViewPr>
  <p:slideViewPr>
    <p:cSldViewPr>
      <p:cViewPr varScale="1">
        <p:scale>
          <a:sx n="67" d="100"/>
          <a:sy n="67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D0AD-10F3-4581-842C-DCF1B7152F13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0BC46-6A1F-4652-AD95-63D75D699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EB36-3EC1-4A06-AC8F-E67EEA1CD1AA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5CF-B420-4CB1-B68E-CACF76A76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8786-2429-4B89-9033-5EB2799AB9F3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FAC2-AB20-4581-8DE9-3DEBF3F66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B1BB2-8D92-4577-8839-EA7BE4E2F1C5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0C57-D078-4D16-8F3E-EE1061876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75FAB-D6CA-431A-810D-A23726DB1C11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706AF-C1F2-4050-BDE1-559B494C9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CCBE-9474-4345-B001-79A724267254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BF1D-7719-4AF5-AE51-C133AE953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7051-5344-422D-8E2E-37F652A7AB79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229E5-ECA4-40FB-983B-535C44C72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21C9-8226-49B4-BCB1-C4AF993537F1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827B7-64AB-45FA-9D95-39DDA327E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1F82F-8F5B-4744-BFEC-25EC2A65D5D8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4A82F-92B5-4BFF-B234-CE09819B6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EDE6-EE94-46F7-908C-99765B1F83A4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458C5-19BD-4F52-B31E-950EAA6C7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E04E-077D-49DB-A80A-30F9F4674D6C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0005F-1A26-4889-B63B-BECAD76D2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1C082A-2B68-4ADA-9A7E-FDF16E1D4E82}" type="datetimeFigureOut">
              <a:rPr lang="ru-RU"/>
              <a:pPr>
                <a:defRPr/>
              </a:pPr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BDD92-B04D-4449-8C91-3C176DEFB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 2"/>
          <p:cNvGrpSpPr>
            <a:grpSpLocks/>
          </p:cNvGrpSpPr>
          <p:nvPr/>
        </p:nvGrpSpPr>
        <p:grpSpPr bwMode="auto">
          <a:xfrm>
            <a:off x="250825" y="115888"/>
            <a:ext cx="8893175" cy="1009650"/>
            <a:chOff x="0" y="10832"/>
            <a:chExt cx="9144000" cy="15607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0832"/>
              <a:ext cx="9144000" cy="15607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76717" y="86907"/>
              <a:ext cx="8990566" cy="1408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3200" b="1" dirty="0">
                  <a:solidFill>
                    <a:schemeClr val="tx1"/>
                  </a:solidFill>
                </a:rPr>
                <a:t>Клінічний Центр високоспеціалізованої ендоскопічної діагностики та лікування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314" name="Picture 2" descr="C:\Users\Tanja\Desktop\Відділення ендоскопії\48269208_986202528238783_311671670709629747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44675"/>
            <a:ext cx="55848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C:\Users\Tanja\Desktop\Відділення ендоскопії\48355227_986202574905445_2465370047481118720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1844675"/>
            <a:ext cx="284321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Группа 2"/>
          <p:cNvGrpSpPr>
            <a:grpSpLocks/>
          </p:cNvGrpSpPr>
          <p:nvPr/>
        </p:nvGrpSpPr>
        <p:grpSpPr bwMode="auto">
          <a:xfrm>
            <a:off x="250825" y="115888"/>
            <a:ext cx="8893175" cy="1009650"/>
            <a:chOff x="0" y="10832"/>
            <a:chExt cx="9144000" cy="15607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0832"/>
              <a:ext cx="9144000" cy="15607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76717" y="86907"/>
              <a:ext cx="8990566" cy="1408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3200" b="1" dirty="0">
                  <a:solidFill>
                    <a:schemeClr val="tx1"/>
                  </a:solidFill>
                </a:rPr>
                <a:t>Матеріально-технічне забезпечення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4338" name="Picture 4" descr="C:\Users\Tanja\Desktop\Відділення ендоскопії\48052952_986202534905449_718455978881712128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2475" y="1916113"/>
            <a:ext cx="3208338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916113"/>
            <a:ext cx="5376863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Объект 8"/>
          <p:cNvGraphicFramePr>
            <a:graphicFrameLocks noGrp="1"/>
          </p:cNvGraphicFramePr>
          <p:nvPr>
            <p:ph idx="1"/>
          </p:nvPr>
        </p:nvGraphicFramePr>
        <p:xfrm>
          <a:off x="417513" y="1074738"/>
          <a:ext cx="8237537" cy="4637087"/>
        </p:xfrm>
        <a:graphic>
          <a:graphicData uri="http://schemas.openxmlformats.org/presentationml/2006/ole">
            <p:oleObj spid="_x0000_s15361" r:id="rId3" imgW="8242506" imgH="4639458" progId="Excel.Chart.8">
              <p:embed/>
            </p:oleObj>
          </a:graphicData>
        </a:graphic>
      </p:graphicFrame>
      <p:grpSp>
        <p:nvGrpSpPr>
          <p:cNvPr id="15362" name="Группа 2"/>
          <p:cNvGrpSpPr>
            <a:grpSpLocks/>
          </p:cNvGrpSpPr>
          <p:nvPr/>
        </p:nvGrpSpPr>
        <p:grpSpPr bwMode="auto">
          <a:xfrm>
            <a:off x="250825" y="115888"/>
            <a:ext cx="8569325" cy="865187"/>
            <a:chOff x="0" y="10832"/>
            <a:chExt cx="9067801" cy="208104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0832"/>
              <a:ext cx="9067801" cy="20810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75594" y="346853"/>
              <a:ext cx="8992207" cy="1408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3600" b="1" dirty="0">
                  <a:solidFill>
                    <a:schemeClr val="tx1"/>
                  </a:solidFill>
                </a:rPr>
                <a:t>Е</a:t>
              </a:r>
              <a:r>
                <a:rPr lang="uk-UA" sz="3600" b="1" dirty="0">
                  <a:solidFill>
                    <a:schemeClr val="tx1"/>
                  </a:solidFill>
                </a:rPr>
                <a:t>ндоскопічні втручання</a:t>
              </a:r>
            </a:p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solidFill>
                    <a:schemeClr val="tx1"/>
                  </a:solidFill>
                </a:rPr>
                <a:t>(шлунково-кишкові кровотечі)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323850" y="5949950"/>
            <a:ext cx="86407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Calibri" pitchFamily="34" charset="0"/>
              </a:rPr>
              <a:t>Загальна ефективність цих методик у І півріччі 2019 р. склала 92% (2018р-86%), як  остаточних методів гемостазу. 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Объект 8"/>
          <p:cNvGraphicFramePr>
            <a:graphicFrameLocks noGrp="1"/>
          </p:cNvGraphicFramePr>
          <p:nvPr>
            <p:ph idx="1"/>
          </p:nvPr>
        </p:nvGraphicFramePr>
        <p:xfrm>
          <a:off x="520700" y="1592263"/>
          <a:ext cx="8239125" cy="4638675"/>
        </p:xfrm>
        <a:graphic>
          <a:graphicData uri="http://schemas.openxmlformats.org/presentationml/2006/ole">
            <p:oleObj spid="_x0000_s16385" r:id="rId3" imgW="8242506" imgH="4639458" progId="Excel.Chart.8">
              <p:embed/>
            </p:oleObj>
          </a:graphicData>
        </a:graphic>
      </p:graphicFrame>
      <p:grpSp>
        <p:nvGrpSpPr>
          <p:cNvPr id="16386" name="Группа 2"/>
          <p:cNvGrpSpPr>
            <a:grpSpLocks/>
          </p:cNvGrpSpPr>
          <p:nvPr/>
        </p:nvGrpSpPr>
        <p:grpSpPr bwMode="auto">
          <a:xfrm>
            <a:off x="250825" y="115888"/>
            <a:ext cx="8569325" cy="865187"/>
            <a:chOff x="0" y="10832"/>
            <a:chExt cx="9067801" cy="208104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0832"/>
              <a:ext cx="9067801" cy="20810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75594" y="346853"/>
              <a:ext cx="8992207" cy="1408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3600" b="1" dirty="0">
                  <a:solidFill>
                    <a:schemeClr val="tx1"/>
                  </a:solidFill>
                </a:rPr>
                <a:t>Е</a:t>
              </a:r>
              <a:r>
                <a:rPr lang="uk-UA" sz="3600" b="1" dirty="0">
                  <a:solidFill>
                    <a:schemeClr val="tx1"/>
                  </a:solidFill>
                </a:rPr>
                <a:t>ндоскопічні втручання</a:t>
              </a:r>
            </a:p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solidFill>
                    <a:schemeClr val="tx1"/>
                  </a:solidFill>
                </a:rPr>
                <a:t>(</a:t>
              </a:r>
              <a:r>
                <a:rPr lang="uk-UA" sz="2400" b="1" dirty="0">
                  <a:solidFill>
                    <a:schemeClr val="tx1"/>
                  </a:solidFill>
                  <a:cs typeface="Times New Roman" pitchFamily="18" charset="0"/>
                </a:rPr>
                <a:t>ендоскопічні </a:t>
              </a:r>
              <a:r>
                <a:rPr lang="uk-UA" sz="2400" b="1" dirty="0" err="1">
                  <a:solidFill>
                    <a:schemeClr val="tx1"/>
                  </a:solidFill>
                  <a:cs typeface="Times New Roman" pitchFamily="18" charset="0"/>
                </a:rPr>
                <a:t>папілосфінктеротомії</a:t>
              </a:r>
              <a:r>
                <a:rPr lang="uk-UA" sz="2400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uk-UA" sz="2400" b="1" dirty="0">
                  <a:solidFill>
                    <a:schemeClr val="tx1"/>
                  </a:solidFill>
                </a:rPr>
                <a:t>)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T\Desktop\dyn_ko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143000"/>
            <a:ext cx="5643562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5" descr="Ð ÐµÐ·ÑÐ»ÑÑÐ°Ñ Ð¿Ð¾ÑÑÐºÑ Ð·Ð¾Ð±ÑÐ°Ð¶ÐµÐ½Ñ Ð·Ð° Ð·Ð°Ð¿Ð¸ÑÐ¾Ð¼ &quot;ÐµÐ½Ð´Ð¾ÑÐºÐ¾Ð¿ÑÑÐ½Ðµ ÑÑÐµÐ½ÑÑÐ²Ð°Ð½Ð½Ñ Ð´ÑÐ¾Ð´ÐµÐ½ÑÐ¼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1214438"/>
            <a:ext cx="211772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8" descr="C:\Users\T\Desktop\hqdefaul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5072063"/>
            <a:ext cx="29876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C:\Users\T\Desktop\A428534_1_En_1_Fig2_HTM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25" y="5072063"/>
            <a:ext cx="31242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3" name="Группа 2"/>
          <p:cNvGrpSpPr>
            <a:grpSpLocks/>
          </p:cNvGrpSpPr>
          <p:nvPr/>
        </p:nvGrpSpPr>
        <p:grpSpPr bwMode="auto">
          <a:xfrm>
            <a:off x="250825" y="115888"/>
            <a:ext cx="8569325" cy="865187"/>
            <a:chOff x="0" y="10832"/>
            <a:chExt cx="9067801" cy="208104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10832"/>
              <a:ext cx="9067801" cy="20810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75594" y="346853"/>
              <a:ext cx="8992207" cy="1408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3200" b="1" dirty="0" err="1">
                  <a:solidFill>
                    <a:schemeClr val="tx1"/>
                  </a:solidFill>
                </a:rPr>
                <a:t>Стентування</a:t>
              </a:r>
              <a:r>
                <a:rPr lang="uk-UA" sz="3200" b="1" dirty="0">
                  <a:solidFill>
                    <a:schemeClr val="tx1"/>
                  </a:solidFill>
                </a:rPr>
                <a:t> </a:t>
              </a:r>
              <a:r>
                <a:rPr lang="uk-UA" sz="3200" b="1" dirty="0" err="1">
                  <a:solidFill>
                    <a:schemeClr val="tx1"/>
                  </a:solidFill>
                </a:rPr>
                <a:t>пілородуоденальної</a:t>
              </a:r>
              <a:r>
                <a:rPr lang="uk-UA" sz="3200" b="1" dirty="0">
                  <a:solidFill>
                    <a:schemeClr val="tx1"/>
                  </a:solidFill>
                </a:rPr>
                <a:t> зони та жовчно-вивідних шляхів</a:t>
              </a:r>
            </a:p>
          </p:txBody>
        </p:sp>
      </p:grpSp>
      <p:grpSp>
        <p:nvGrpSpPr>
          <p:cNvPr id="17414" name="Группа 2"/>
          <p:cNvGrpSpPr>
            <a:grpSpLocks/>
          </p:cNvGrpSpPr>
          <p:nvPr/>
        </p:nvGrpSpPr>
        <p:grpSpPr bwMode="auto">
          <a:xfrm>
            <a:off x="1357313" y="4143375"/>
            <a:ext cx="6643687" cy="714375"/>
            <a:chOff x="0" y="10832"/>
            <a:chExt cx="9067801" cy="208104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10832"/>
              <a:ext cx="9067801" cy="208104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75835" y="348424"/>
              <a:ext cx="8991966" cy="1405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solidFill>
                    <a:schemeClr val="tx1"/>
                  </a:solidFill>
                </a:rPr>
                <a:t>Ендоскопічна </a:t>
              </a:r>
              <a:r>
                <a:rPr lang="uk-UA" sz="2400" b="1" dirty="0" err="1">
                  <a:solidFill>
                    <a:schemeClr val="tx1"/>
                  </a:solidFill>
                </a:rPr>
                <a:t>петльова</a:t>
              </a:r>
              <a:r>
                <a:rPr lang="uk-UA" sz="2400" b="1" dirty="0">
                  <a:solidFill>
                    <a:schemeClr val="tx1"/>
                  </a:solidFill>
                </a:rPr>
                <a:t> резекція слизової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загружено (2)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692150"/>
            <a:ext cx="2808287" cy="1511300"/>
          </a:xfrm>
          <a:ln/>
        </p:spPr>
      </p:pic>
      <p:pic>
        <p:nvPicPr>
          <p:cNvPr id="18437" name="Picture 5" descr="загружено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47625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img_3949"/>
          <p:cNvPicPr>
            <a:picLocks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84213" y="2636838"/>
            <a:ext cx="5689600" cy="3776662"/>
          </a:xfr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43</Words>
  <PresentationFormat>Экран (4:3)</PresentationFormat>
  <Paragraphs>9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Arial</vt:lpstr>
      <vt:lpstr>Times New Roman</vt:lpstr>
      <vt:lpstr>Тема Office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</dc:creator>
  <cp:lastModifiedBy>Fujitsu-P3521</cp:lastModifiedBy>
  <cp:revision>12</cp:revision>
  <dcterms:created xsi:type="dcterms:W3CDTF">2019-07-30T16:56:41Z</dcterms:created>
  <dcterms:modified xsi:type="dcterms:W3CDTF">2019-11-09T17:19:32Z</dcterms:modified>
</cp:coreProperties>
</file>