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257" r:id="rId3"/>
    <p:sldId id="258" r:id="rId4"/>
    <p:sldId id="274" r:id="rId5"/>
    <p:sldId id="272" r:id="rId6"/>
    <p:sldId id="275" r:id="rId7"/>
    <p:sldId id="276" r:id="rId8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374" autoAdjust="0"/>
  </p:normalViewPr>
  <p:slideViewPr>
    <p:cSldViewPr>
      <p:cViewPr varScale="1">
        <p:scale>
          <a:sx n="100" d="100"/>
          <a:sy n="100" d="100"/>
        </p:scale>
        <p:origin x="-19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4557801658401597"/>
          <c:h val="0.9054177054049753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449.2</c:v>
                </c:pt>
                <c:pt idx="1">
                  <c:v>598.70000000000005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3640064"/>
        <c:axId val="168036032"/>
      </c:barChart>
      <c:catAx>
        <c:axId val="223640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uk-UA"/>
          </a:p>
        </c:txPr>
        <c:crossAx val="168036032"/>
        <c:crosses val="autoZero"/>
        <c:auto val="1"/>
        <c:lblAlgn val="ctr"/>
        <c:lblOffset val="100"/>
        <c:noMultiLvlLbl val="0"/>
      </c:catAx>
      <c:valAx>
        <c:axId val="16803603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22364006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uk-UA" dirty="0" smtClean="0"/>
              <a:t>Медикаменти</a:t>
            </a:r>
          </a:p>
        </c:rich>
      </c:tx>
      <c:layout>
        <c:manualLayout>
          <c:xMode val="edge"/>
          <c:yMode val="edge"/>
          <c:x val="0.2018792783707793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0.10307072362330114"/>
          <c:w val="1"/>
          <c:h val="0.7686880277191423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136</c:v>
                </c:pt>
                <c:pt idx="1">
                  <c:v>205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8332288"/>
        <c:axId val="184848896"/>
      </c:barChart>
      <c:catAx>
        <c:axId val="128332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4848896"/>
        <c:crosses val="autoZero"/>
        <c:auto val="1"/>
        <c:lblAlgn val="ctr"/>
        <c:lblOffset val="100"/>
        <c:noMultiLvlLbl val="0"/>
      </c:catAx>
      <c:valAx>
        <c:axId val="184848896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28332288"/>
        <c:crosses val="autoZero"/>
        <c:crossBetween val="between"/>
      </c:valAx>
      <c:spPr>
        <a:gradFill rotWithShape="1">
          <a:gsLst>
            <a:gs pos="0">
              <a:schemeClr val="accent2">
                <a:tint val="0"/>
              </a:schemeClr>
            </a:gs>
            <a:gs pos="44000">
              <a:schemeClr val="accent2">
                <a:tint val="60000"/>
                <a:satMod val="120000"/>
              </a:schemeClr>
            </a:gs>
            <a:gs pos="100000">
              <a:schemeClr val="accent2">
                <a:tint val="90000"/>
                <a:alpha val="100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1"/>
            </a:pPr>
            <a:r>
              <a:rPr lang="uk-UA" b="1"/>
              <a:t>Обладнання </a:t>
            </a:r>
          </a:p>
        </c:rich>
      </c:tx>
      <c:layout>
        <c:manualLayout>
          <c:xMode val="edge"/>
          <c:yMode val="edge"/>
          <c:x val="0.28283047166667014"/>
          <c:y val="1.959658803342838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3452656203818026E-2"/>
          <c:y val="0.12625921999004941"/>
          <c:w val="0.88733696647104932"/>
          <c:h val="0.739923824889021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7.2</c:v>
                </c:pt>
                <c:pt idx="1">
                  <c:v>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8332800"/>
        <c:axId val="184850624"/>
      </c:barChart>
      <c:catAx>
        <c:axId val="128332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4850624"/>
        <c:crosses val="autoZero"/>
        <c:auto val="1"/>
        <c:lblAlgn val="ctr"/>
        <c:lblOffset val="100"/>
        <c:noMultiLvlLbl val="0"/>
      </c:catAx>
      <c:valAx>
        <c:axId val="184850624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28332800"/>
        <c:crosses val="autoZero"/>
        <c:crossBetween val="between"/>
      </c:valAx>
    </c:plotArea>
    <c:plotVisOnly val="1"/>
    <c:dispBlanksAs val="gap"/>
    <c:showDLblsOverMax val="0"/>
  </c:chart>
  <c:spPr>
    <a:gradFill rotWithShape="1">
      <a:gsLst>
        <a:gs pos="0">
          <a:schemeClr val="accent2">
            <a:tint val="0"/>
          </a:schemeClr>
        </a:gs>
        <a:gs pos="44000">
          <a:schemeClr val="accent2">
            <a:tint val="60000"/>
            <a:satMod val="120000"/>
          </a:schemeClr>
        </a:gs>
        <a:gs pos="100000">
          <a:schemeClr val="accent2">
            <a:tint val="90000"/>
            <a:alpha val="100000"/>
            <a:lumMod val="90000"/>
          </a:schemeClr>
        </a:gs>
      </a:gsLst>
      <a:lin ang="5400000" scaled="0"/>
    </a:gradFill>
    <a:ln w="9525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uk-UA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446387021160401E-2"/>
          <c:y val="0"/>
          <c:w val="0.80305435546285153"/>
          <c:h val="0.855857259630121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поточні ремонти, 4,5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0.1</c:v>
                </c:pt>
                <c:pt idx="1">
                  <c:v>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капітальні ремонти, 2,2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0</c:v>
                </c:pt>
                <c:pt idx="1">
                  <c:v>2.2999999999999998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8333312"/>
        <c:axId val="167690240"/>
      </c:barChart>
      <c:catAx>
        <c:axId val="128333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uk-UA"/>
          </a:p>
        </c:txPr>
        <c:crossAx val="167690240"/>
        <c:crosses val="autoZero"/>
        <c:auto val="1"/>
        <c:lblAlgn val="ctr"/>
        <c:lblOffset val="100"/>
        <c:noMultiLvlLbl val="0"/>
      </c:catAx>
      <c:valAx>
        <c:axId val="16769024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28333312"/>
        <c:crosses val="autoZero"/>
        <c:crossBetween val="between"/>
      </c:valAx>
      <c:spPr>
        <a:gradFill rotWithShape="1">
          <a:gsLst>
            <a:gs pos="0">
              <a:schemeClr val="accent2">
                <a:tint val="0"/>
              </a:schemeClr>
            </a:gs>
            <a:gs pos="44000">
              <a:schemeClr val="accent2">
                <a:tint val="60000"/>
                <a:satMod val="120000"/>
              </a:schemeClr>
            </a:gs>
            <a:gs pos="100000">
              <a:schemeClr val="accent2">
                <a:tint val="90000"/>
                <a:alpha val="100000"/>
                <a:lumMod val="90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/>
      </c:spPr>
    </c:plotArea>
    <c:legend>
      <c:legendPos val="r"/>
      <c:legendEntry>
        <c:idx val="0"/>
        <c:txPr>
          <a:bodyPr/>
          <a:lstStyle/>
          <a:p>
            <a:pPr>
              <a:defRPr sz="11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uk-UA"/>
          </a:p>
        </c:txPr>
      </c:legendEntry>
      <c:legendEntry>
        <c:idx val="1"/>
        <c:txPr>
          <a:bodyPr/>
          <a:lstStyle/>
          <a:p>
            <a:pPr>
              <a:defRPr sz="11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uk-UA"/>
          </a:p>
        </c:txPr>
      </c:legendEntry>
      <c:layout>
        <c:manualLayout>
          <c:xMode val="edge"/>
          <c:yMode val="edge"/>
          <c:x val="0.81010725056314192"/>
          <c:y val="0.17808465323468084"/>
          <c:w val="0.18869441237608056"/>
          <c:h val="0.56333543724451518"/>
        </c:manualLayout>
      </c:layout>
      <c:overlay val="0"/>
      <c:txPr>
        <a:bodyPr/>
        <a:lstStyle/>
        <a:p>
          <a:pPr>
            <a:defRPr sz="1400">
              <a:latin typeface="Arial" panose="020B0604020202020204" pitchFamily="34" charset="0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0.12727</cdr:x>
      <cdr:y>0.58209</cdr:y>
    </cdr:from>
    <cdr:to>
      <cdr:x>0.32861</cdr:x>
      <cdr:y>0.64702</cdr:y>
    </cdr:to>
    <cdr:sp macro="" textlink="">
      <cdr:nvSpPr>
        <cdr:cNvPr id="5" name="Овал 4"/>
        <cdr:cNvSpPr/>
      </cdr:nvSpPr>
      <cdr:spPr>
        <a:xfrm xmlns:a="http://schemas.openxmlformats.org/drawingml/2006/main">
          <a:off x="504056" y="2808312"/>
          <a:ext cx="797395" cy="313282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100" b="1" dirty="0" smtClean="0">
              <a:solidFill>
                <a:schemeClr val="lt1"/>
              </a:solidFill>
              <a:effectLst/>
              <a:latin typeface="Arial Black" panose="020B0A04020102020204" pitchFamily="34" charset="0"/>
            </a:rPr>
            <a:t> 449</a:t>
          </a:r>
          <a:endParaRPr lang="uk-UA" sz="1100" b="1" dirty="0">
            <a:solidFill>
              <a:schemeClr val="lt1"/>
            </a:solidFill>
            <a:effectLst/>
            <a:latin typeface="Arial Black" panose="020B0A04020102020204" pitchFamily="34" charset="0"/>
          </a:endParaRPr>
        </a:p>
      </cdr:txBody>
    </cdr:sp>
  </cdr:relSizeAnchor>
  <cdr:relSizeAnchor xmlns:cdr="http://schemas.openxmlformats.org/drawingml/2006/chartDrawing">
    <cdr:from>
      <cdr:x>0.6</cdr:x>
      <cdr:y>0.58209</cdr:y>
    </cdr:from>
    <cdr:to>
      <cdr:x>0.80798</cdr:x>
      <cdr:y>0.66001</cdr:y>
    </cdr:to>
    <cdr:sp macro="" textlink="">
      <cdr:nvSpPr>
        <cdr:cNvPr id="7" name="Овал 6"/>
        <cdr:cNvSpPr/>
      </cdr:nvSpPr>
      <cdr:spPr>
        <a:xfrm xmlns:a="http://schemas.openxmlformats.org/drawingml/2006/main">
          <a:off x="2376264" y="2808312"/>
          <a:ext cx="823693" cy="375938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200" b="1" dirty="0" smtClean="0">
              <a:solidFill>
                <a:schemeClr val="l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 599</a:t>
          </a:r>
          <a:endParaRPr lang="uk-UA" sz="12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0.30909</cdr:x>
      <cdr:y>0.43284</cdr:y>
    </cdr:from>
    <cdr:to>
      <cdr:x>0.65455</cdr:x>
      <cdr:y>0.53947</cdr:y>
    </cdr:to>
    <cdr:sp macro="" textlink="">
      <cdr:nvSpPr>
        <cdr:cNvPr id="3" name="Стрелка вправо с вырезом 2"/>
        <cdr:cNvSpPr/>
      </cdr:nvSpPr>
      <cdr:spPr>
        <a:xfrm xmlns:a="http://schemas.openxmlformats.org/drawingml/2006/main">
          <a:off x="1383905" y="2368741"/>
          <a:ext cx="1546718" cy="583588"/>
        </a:xfrm>
        <a:prstGeom xmlns:a="http://schemas.openxmlformats.org/drawingml/2006/main" prst="notched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100" dirty="0" smtClean="0">
              <a:latin typeface="Arial Black" panose="020B0A04020102020204" pitchFamily="34" charset="0"/>
            </a:rPr>
            <a:t>    </a:t>
          </a:r>
          <a:r>
            <a:rPr lang="uk-UA" sz="1600" dirty="0" smtClean="0">
              <a:latin typeface="Arial Black" panose="020B0A04020102020204" pitchFamily="34" charset="0"/>
            </a:rPr>
            <a:t>+150</a:t>
          </a:r>
          <a:endParaRPr lang="uk-UA" sz="1600" dirty="0">
            <a:latin typeface="Arial Black" panose="020B0A040201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0.10811</cdr:x>
      <cdr:y>0.60784</cdr:y>
    </cdr:from>
    <cdr:to>
      <cdr:x>0.37838</cdr:x>
      <cdr:y>0.70588</cdr:y>
    </cdr:to>
    <cdr:sp macro="" textlink="">
      <cdr:nvSpPr>
        <cdr:cNvPr id="3" name="Овал 2"/>
        <cdr:cNvSpPr/>
      </cdr:nvSpPr>
      <cdr:spPr>
        <a:xfrm xmlns:a="http://schemas.openxmlformats.org/drawingml/2006/main">
          <a:off x="288032" y="2232249"/>
          <a:ext cx="720080" cy="360039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2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>
            <a:lnSpc>
              <a:spcPct val="115000"/>
            </a:lnSpc>
            <a:spcAft>
              <a:spcPts val="1000"/>
            </a:spcAft>
          </a:pPr>
          <a:r>
            <a:rPr lang="uk-UA" sz="1400" b="1" dirty="0" smtClean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rPr>
            <a:t>136</a:t>
          </a:r>
          <a:endParaRPr lang="uk-UA" sz="1400" b="1" dirty="0">
            <a:effectLst/>
            <a:latin typeface="Arial" panose="020B0604020202020204" pitchFamily="34" charset="0"/>
            <a:ea typeface="Calibri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0.62162</cdr:x>
      <cdr:y>0.54902</cdr:y>
    </cdr:from>
    <cdr:to>
      <cdr:x>0.89189</cdr:x>
      <cdr:y>0.66667</cdr:y>
    </cdr:to>
    <cdr:sp macro="" textlink="">
      <cdr:nvSpPr>
        <cdr:cNvPr id="4" name="Овал 3"/>
        <cdr:cNvSpPr/>
      </cdr:nvSpPr>
      <cdr:spPr>
        <a:xfrm xmlns:a="http://schemas.openxmlformats.org/drawingml/2006/main">
          <a:off x="1656184" y="2016224"/>
          <a:ext cx="720080" cy="432048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2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400" b="1" dirty="0" smtClean="0">
              <a:latin typeface="Arial" panose="020B0604020202020204" pitchFamily="34" charset="0"/>
              <a:cs typeface="Arial" panose="020B0604020202020204" pitchFamily="34" charset="0"/>
            </a:rPr>
            <a:t>206</a:t>
          </a:r>
          <a:endParaRPr lang="uk-UA" sz="14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0.28205</cdr:x>
      <cdr:y>0.37255</cdr:y>
    </cdr:from>
    <cdr:to>
      <cdr:x>0.69155</cdr:x>
      <cdr:y>0.50451</cdr:y>
    </cdr:to>
    <cdr:sp macro="" textlink="">
      <cdr:nvSpPr>
        <cdr:cNvPr id="5" name="Стрелка вправо с вырезом 4"/>
        <cdr:cNvSpPr/>
      </cdr:nvSpPr>
      <cdr:spPr>
        <a:xfrm xmlns:a="http://schemas.openxmlformats.org/drawingml/2006/main">
          <a:off x="792088" y="1234019"/>
          <a:ext cx="1150011" cy="437120"/>
        </a:xfrm>
        <a:prstGeom xmlns:a="http://schemas.openxmlformats.org/drawingml/2006/main" prst="notchedRightArrow">
          <a:avLst/>
        </a:prstGeom>
      </cdr:spPr>
      <cdr:style>
        <a:lnRef xmlns:a="http://schemas.openxmlformats.org/drawingml/2006/main" idx="1">
          <a:schemeClr val="accent3"/>
        </a:lnRef>
        <a:fillRef xmlns:a="http://schemas.openxmlformats.org/drawingml/2006/main" idx="2">
          <a:schemeClr val="accent3"/>
        </a:fillRef>
        <a:effectRef xmlns:a="http://schemas.openxmlformats.org/drawingml/2006/main" idx="1">
          <a:schemeClr val="accent3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400" b="1" dirty="0" smtClean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rPr>
            <a:t>  +70</a:t>
          </a:r>
          <a:endParaRPr lang="uk-UA" sz="14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0.16981</cdr:x>
      <cdr:y>0.69565</cdr:y>
    </cdr:from>
    <cdr:to>
      <cdr:x>0.37167</cdr:x>
      <cdr:y>0.80435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648072" y="2304256"/>
          <a:ext cx="770384" cy="360040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2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400" b="1" dirty="0" smtClean="0">
              <a:latin typeface="Arial" panose="020B0604020202020204" pitchFamily="34" charset="0"/>
              <a:cs typeface="Arial" panose="020B0604020202020204" pitchFamily="34" charset="0"/>
            </a:rPr>
            <a:t>7,2</a:t>
          </a:r>
          <a:endParaRPr lang="uk-UA" sz="14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0.61436</cdr:x>
      <cdr:y>0.44088</cdr:y>
    </cdr:from>
    <cdr:to>
      <cdr:x>0.82191</cdr:x>
      <cdr:y>0.57132</cdr:y>
    </cdr:to>
    <cdr:sp macro="" textlink="">
      <cdr:nvSpPr>
        <cdr:cNvPr id="3" name="Овал 2"/>
        <cdr:cNvSpPr/>
      </cdr:nvSpPr>
      <cdr:spPr>
        <a:xfrm xmlns:a="http://schemas.openxmlformats.org/drawingml/2006/main">
          <a:off x="2344652" y="1428598"/>
          <a:ext cx="792099" cy="422673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1">
          <a:schemeClr val="accent2"/>
        </a:lnRef>
        <a:fillRef xmlns:a="http://schemas.openxmlformats.org/drawingml/2006/main" idx="2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600" b="1" dirty="0" smtClean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rPr>
            <a:t> 62</a:t>
          </a:r>
          <a:endParaRPr lang="uk-UA" sz="16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6C070-3860-4D89-A7FE-752ADFCE4002}" type="datetimeFigureOut">
              <a:rPr lang="uk-UA" smtClean="0"/>
              <a:t>15.02.2024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9CF16-94EC-448E-A991-751F2783B4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168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9CF16-94EC-448E-A991-751F2783B4C0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6514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620688"/>
            <a:ext cx="6480720" cy="216024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ЗВІТ </a:t>
            </a:r>
            <a:r>
              <a:rPr lang="ru-RU" sz="2400" dirty="0">
                <a:latin typeface="Arial Black" panose="020B0A04020102020204" pitchFamily="34" charset="0"/>
              </a:rPr>
              <a:t/>
            </a:r>
            <a:br>
              <a:rPr lang="ru-RU" sz="2400" dirty="0">
                <a:latin typeface="Arial Black" panose="020B0A04020102020204" pitchFamily="34" charset="0"/>
              </a:rPr>
            </a:br>
            <a:r>
              <a:rPr lang="ru-RU" sz="2400" dirty="0">
                <a:latin typeface="Arial Black" panose="020B0A04020102020204" pitchFamily="34" charset="0"/>
              </a:rPr>
              <a:t>про роботу закладу </a:t>
            </a:r>
            <a:br>
              <a:rPr lang="ru-RU" sz="2400" dirty="0">
                <a:latin typeface="Arial Black" panose="020B0A04020102020204" pitchFamily="34" charset="0"/>
              </a:rPr>
            </a:br>
            <a:r>
              <a:rPr lang="ru-RU" sz="2400" dirty="0">
                <a:latin typeface="Arial Black" panose="020B0A04020102020204" pitchFamily="34" charset="0"/>
              </a:rPr>
              <a:t>КНП </a:t>
            </a:r>
            <a:r>
              <a:rPr lang="ru-RU" sz="2400" dirty="0" smtClean="0">
                <a:latin typeface="Arial Black" panose="020B0A04020102020204" pitchFamily="34" charset="0"/>
              </a:rPr>
              <a:t>«</a:t>
            </a:r>
            <a:r>
              <a:rPr lang="ru-RU" sz="2400" dirty="0" err="1" smtClean="0">
                <a:latin typeface="Arial Black" panose="020B0A04020102020204" pitchFamily="34" charset="0"/>
              </a:rPr>
              <a:t>Вінницька</a:t>
            </a:r>
            <a:r>
              <a:rPr lang="ru-RU" sz="2400" dirty="0" smtClean="0"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latin typeface="Arial Black" panose="020B0A04020102020204" pitchFamily="34" charset="0"/>
              </a:rPr>
              <a:t>обласна</a:t>
            </a:r>
            <a:r>
              <a:rPr lang="ru-RU" sz="2400" dirty="0"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latin typeface="Arial Black" panose="020B0A04020102020204" pitchFamily="34" charset="0"/>
              </a:rPr>
              <a:t>клінічна</a:t>
            </a:r>
            <a:r>
              <a:rPr lang="ru-RU" sz="2400" dirty="0"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latin typeface="Arial Black" panose="020B0A04020102020204" pitchFamily="34" charset="0"/>
              </a:rPr>
              <a:t>лікарня</a:t>
            </a:r>
            <a:r>
              <a:rPr lang="ru-RU" sz="2400" dirty="0"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latin typeface="Arial Black" panose="020B0A04020102020204" pitchFamily="34" charset="0"/>
              </a:rPr>
              <a:t>ім</a:t>
            </a:r>
            <a:r>
              <a:rPr lang="ru-RU" sz="2400" dirty="0">
                <a:latin typeface="Arial Black" panose="020B0A04020102020204" pitchFamily="34" charset="0"/>
              </a:rPr>
              <a:t>. М. І. </a:t>
            </a:r>
            <a:r>
              <a:rPr lang="ru-RU" sz="2400" dirty="0" smtClean="0">
                <a:latin typeface="Arial Black" panose="020B0A04020102020204" pitchFamily="34" charset="0"/>
              </a:rPr>
              <a:t>Пирогова </a:t>
            </a:r>
            <a:r>
              <a:rPr lang="ru-RU" sz="2400" dirty="0" err="1" smtClean="0">
                <a:latin typeface="Arial Black" panose="020B0A04020102020204" pitchFamily="34" charset="0"/>
              </a:rPr>
              <a:t>Вінницької</a:t>
            </a:r>
            <a:r>
              <a:rPr lang="ru-RU" sz="2400" dirty="0" smtClean="0"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latin typeface="Arial Black" panose="020B0A04020102020204" pitchFamily="34" charset="0"/>
              </a:rPr>
              <a:t>обласної</a:t>
            </a:r>
            <a:r>
              <a:rPr lang="ru-RU" sz="2400" dirty="0">
                <a:latin typeface="Arial Black" panose="020B0A04020102020204" pitchFamily="34" charset="0"/>
              </a:rPr>
              <a:t> </a:t>
            </a:r>
            <a:r>
              <a:rPr lang="ru-RU" sz="2400" dirty="0" smtClean="0">
                <a:latin typeface="Arial Black" panose="020B0A04020102020204" pitchFamily="34" charset="0"/>
              </a:rPr>
              <a:t>Ради» у </a:t>
            </a:r>
            <a:r>
              <a:rPr lang="ru-RU" sz="2400" dirty="0">
                <a:latin typeface="Arial Black" panose="020B0A04020102020204" pitchFamily="34" charset="0"/>
              </a:rPr>
              <a:t>2023 р</a:t>
            </a:r>
            <a:r>
              <a:rPr lang="ru-RU" sz="2400" dirty="0" smtClean="0">
                <a:latin typeface="Arial Black" panose="020B0A04020102020204" pitchFamily="34" charset="0"/>
              </a:rPr>
              <a:t>.</a:t>
            </a:r>
            <a:endParaRPr lang="uk-UA" sz="2400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852936"/>
            <a:ext cx="8640960" cy="3528392"/>
          </a:xfrm>
        </p:spPr>
        <p:txBody>
          <a:bodyPr>
            <a:normAutofit/>
          </a:bodyPr>
          <a:lstStyle/>
          <a:p>
            <a:endParaRPr lang="uk-UA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r>
              <a:rPr lang="uk-UA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ДИРЕКТОР </a:t>
            </a:r>
            <a:endParaRPr lang="uk-UA" sz="20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r>
              <a:rPr lang="uk-UA" sz="2000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Паненко</a:t>
            </a:r>
            <a:r>
              <a:rPr lang="uk-UA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 Василь </a:t>
            </a:r>
            <a:r>
              <a:rPr lang="uk-UA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Васильович</a:t>
            </a:r>
          </a:p>
          <a:p>
            <a:pPr lvl="0" algn="just" defTabSz="457200">
              <a:lnSpc>
                <a:spcPct val="115000"/>
              </a:lnSpc>
              <a:spcBef>
                <a:spcPts val="0"/>
              </a:spcBef>
            </a:pPr>
            <a:r>
              <a:rPr lang="uk-UA" sz="14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Освіта:</a:t>
            </a:r>
            <a:r>
              <a:rPr lang="uk-UA" sz="1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42900" lvl="0" indent="-342900" algn="just" defTabSz="4572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Вінницький медичний інститут ім. М.І.Пирогова, (1988р.)</a:t>
            </a:r>
          </a:p>
          <a:p>
            <a:pPr marL="342900" lvl="0" indent="-342900" algn="just" defTabSz="4572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Національна академія внутрішніх справ, (2018рр.), юридичний факультет, правознавство </a:t>
            </a:r>
          </a:p>
          <a:p>
            <a:pPr marL="342900" lvl="0" indent="-342900" algn="just" defTabSz="4572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Донецький національний університет ім. Василя Стуса, (2019р.), магістр-менеджмент організацій та адміністрування</a:t>
            </a:r>
          </a:p>
          <a:p>
            <a:pPr marL="342900" lvl="0" indent="-342900" algn="just" defTabSz="4572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Донецький національний університет ім. Василя Стуса, (2021р.),  </a:t>
            </a:r>
            <a:r>
              <a:rPr lang="uk-UA" sz="14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магістр - економіка підприємства. </a:t>
            </a:r>
          </a:p>
          <a:p>
            <a:pPr marL="342900" lvl="0" indent="-342900" algn="just" defTabSz="4572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Західноукраїнський національний університет (2023р), магістр </a:t>
            </a:r>
            <a:r>
              <a:rPr lang="uk-UA" sz="14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права</a:t>
            </a:r>
            <a:endParaRPr lang="uk-UA" sz="2000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2644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Динаміка роботи закладу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2085544"/>
              </p:ext>
            </p:extLst>
          </p:nvPr>
        </p:nvGraphicFramePr>
        <p:xfrm>
          <a:off x="251520" y="1916832"/>
          <a:ext cx="8640960" cy="46085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3550"/>
                <a:gridCol w="1616945"/>
                <a:gridCol w="1487099"/>
                <a:gridCol w="1213366"/>
              </a:tblGrid>
              <a:tr h="455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Основні </a:t>
                      </a:r>
                      <a:r>
                        <a:rPr lang="uk-U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напрямки</a:t>
                      </a:r>
                      <a:endParaRPr lang="uk-UA" sz="2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uk-UA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uk-UA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uk-UA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</a:tr>
              <a:tr h="341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Всього проліковано</a:t>
                      </a:r>
                      <a:endParaRPr lang="uk-UA" sz="18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23 201</a:t>
                      </a:r>
                      <a:endParaRPr lang="uk-UA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30 057</a:t>
                      </a:r>
                      <a:endParaRPr lang="uk-UA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+30</a:t>
                      </a:r>
                      <a:endParaRPr lang="uk-UA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</a:tr>
              <a:tr h="1025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Робота стаціонарних ліжок</a:t>
                      </a:r>
                      <a:r>
                        <a:rPr lang="uk-UA" sz="1800" b="1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uk-UA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наявні</a:t>
                      </a:r>
                      <a:endParaRPr lang="uk-UA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uk-UA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фактично </a:t>
                      </a:r>
                      <a:r>
                        <a:rPr lang="uk-UA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працюючі</a:t>
                      </a:r>
                      <a:endParaRPr lang="uk-UA" sz="18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uk-UA" sz="10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557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733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300" b="1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uk-UA" sz="13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</a:tr>
              <a:tr h="341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Середня тривалість лікування </a:t>
                      </a:r>
                      <a:endParaRPr lang="uk-UA" sz="18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</a:t>
                      </a:r>
                      <a:endParaRPr lang="uk-UA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8,2</a:t>
                      </a:r>
                      <a:endParaRPr lang="uk-UA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+10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</a:tr>
              <a:tr h="341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Летальність </a:t>
                      </a:r>
                      <a:endParaRPr lang="uk-UA" sz="18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</a:t>
                      </a:r>
                      <a:endParaRPr lang="uk-UA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</a:t>
                      </a:r>
                      <a:endParaRPr lang="uk-UA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</a:tr>
              <a:tr h="341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Оперовано хворих </a:t>
                      </a:r>
                      <a:endParaRPr lang="uk-UA" sz="18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12 825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16 411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+28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</a:tr>
              <a:tr h="987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Консультативний прийом</a:t>
                      </a:r>
                      <a:r>
                        <a:rPr lang="uk-UA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uk-UA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Консультованих в суботу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(з 01.10.2023року)</a:t>
                      </a:r>
                      <a:endParaRPr lang="uk-UA" sz="1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118 899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177 624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1 154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+50</a:t>
                      </a:r>
                      <a:r>
                        <a:rPr lang="uk-UA" sz="13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</a:tr>
              <a:tr h="3101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Кількість пологів</a:t>
                      </a:r>
                      <a:endParaRPr lang="uk-UA" sz="1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1 286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1 261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</a:t>
                      </a:r>
                      <a:endParaRPr lang="uk-UA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</a:tr>
              <a:tr h="464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Кількість пролікованих </a:t>
                      </a:r>
                      <a:r>
                        <a:rPr lang="uk-UA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ІМ</a:t>
                      </a:r>
                      <a:endParaRPr lang="uk-UA" sz="16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209</a:t>
                      </a:r>
                      <a:endParaRPr lang="uk-UA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  <a:endParaRPr lang="uk-UA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1385" marR="6138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228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92088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Фінансування закладу, НСЗУ (млн. грн.)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950078363"/>
              </p:ext>
            </p:extLst>
          </p:nvPr>
        </p:nvGraphicFramePr>
        <p:xfrm>
          <a:off x="179512" y="1268759"/>
          <a:ext cx="4477340" cy="5472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1196752"/>
            <a:ext cx="7956872" cy="5661248"/>
          </a:xfrm>
        </p:spPr>
        <p:txBody>
          <a:bodyPr/>
          <a:lstStyle/>
          <a:p>
            <a:r>
              <a:rPr lang="uk-UA" dirty="0" smtClean="0"/>
              <a:t>  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68759"/>
            <a:ext cx="3968351" cy="312622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411" y="3429001"/>
            <a:ext cx="720079" cy="362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05" y="2997197"/>
            <a:ext cx="864096" cy="469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273204"/>
            <a:ext cx="1402685" cy="48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852" y="4487798"/>
            <a:ext cx="3883499" cy="227902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451" y="5187928"/>
            <a:ext cx="970151" cy="439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479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576064"/>
          </a:xfrm>
        </p:spPr>
        <p:txBody>
          <a:bodyPr>
            <a:noAutofit/>
          </a:bodyPr>
          <a:lstStyle/>
          <a:p>
            <a:r>
              <a:rPr lang="uk-UA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Покращення матеріально-технічної бази  (млн. грн.)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085581972"/>
              </p:ext>
            </p:extLst>
          </p:nvPr>
        </p:nvGraphicFramePr>
        <p:xfrm>
          <a:off x="5724128" y="1196752"/>
          <a:ext cx="2808312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927042532"/>
              </p:ext>
            </p:extLst>
          </p:nvPr>
        </p:nvGraphicFramePr>
        <p:xfrm>
          <a:off x="467544" y="1124744"/>
          <a:ext cx="381642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Стрелка вправо с вырезом 10"/>
          <p:cNvSpPr/>
          <p:nvPr/>
        </p:nvSpPr>
        <p:spPr>
          <a:xfrm>
            <a:off x="1475656" y="2491383"/>
            <a:ext cx="1224136" cy="484632"/>
          </a:xfrm>
          <a:prstGeom prst="notched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+54,8</a:t>
            </a:r>
            <a:endParaRPr lang="uk-U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628706348"/>
              </p:ext>
            </p:extLst>
          </p:nvPr>
        </p:nvGraphicFramePr>
        <p:xfrm>
          <a:off x="2627784" y="4509120"/>
          <a:ext cx="4968552" cy="2348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Овал 12"/>
          <p:cNvSpPr/>
          <p:nvPr/>
        </p:nvSpPr>
        <p:spPr>
          <a:xfrm>
            <a:off x="3311860" y="6252703"/>
            <a:ext cx="648072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600" b="1" dirty="0"/>
              <a:t>0,1</a:t>
            </a:r>
          </a:p>
        </p:txBody>
      </p:sp>
      <p:sp>
        <p:nvSpPr>
          <p:cNvPr id="14" name="Овал 13"/>
          <p:cNvSpPr/>
          <p:nvPr/>
        </p:nvSpPr>
        <p:spPr>
          <a:xfrm>
            <a:off x="5292080" y="5319092"/>
            <a:ext cx="792088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6,7</a:t>
            </a:r>
            <a:endParaRPr lang="uk-U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трелка вправо с вырезом 14"/>
          <p:cNvSpPr/>
          <p:nvPr/>
        </p:nvSpPr>
        <p:spPr>
          <a:xfrm>
            <a:off x="3779912" y="5194500"/>
            <a:ext cx="1194432" cy="484632"/>
          </a:xfrm>
          <a:prstGeom prst="notched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  +6,6</a:t>
            </a:r>
            <a:endParaRPr lang="uk-U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75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340768"/>
            <a:ext cx="8424936" cy="5400600"/>
          </a:xfrm>
        </p:spPr>
        <p:txBody>
          <a:bodyPr>
            <a:normAutofit lnSpcReduction="10000"/>
          </a:bodyPr>
          <a:lstStyle/>
          <a:p>
            <a:pPr marL="457200" indent="-457200" algn="just">
              <a:buAutoNum type="arabicPeriod"/>
            </a:pPr>
            <a:endParaRPr lang="uk-UA" sz="2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uk-UA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Трансплантація органів: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трансплантація серця (1), трансплантація печінки (3) та трансплантація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нирки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(12)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Кардіохірургія: впровадження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мініінвазивної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кардіохірургії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транскатетерних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процедур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заміні клапанів серця – операція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TAVI</a:t>
            </a:r>
            <a:endParaRPr lang="uk-UA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uk-U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Щелепно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– лицева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хірургія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багатоетапні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реконструктивні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операції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зони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обличчя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на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основі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3D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моделювання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біоінженерних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технологій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Хірургія печінки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 підшлункової залози: </a:t>
            </a:r>
            <a:r>
              <a:rPr lang="uk-U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панкреато-дуоденальна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резекція, </a:t>
            </a:r>
            <a:r>
              <a:rPr lang="uk-U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панкреато-дуоденальна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резекція комбінована з резекцією та реконструкцією вісцеральних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судин, </a:t>
            </a:r>
            <a:r>
              <a:rPr lang="uk-U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панкреатектомія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резекції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печінки анатомічні та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атипові.</a:t>
            </a:r>
          </a:p>
          <a:p>
            <a:pPr marL="457200" indent="-457200" algn="just">
              <a:buAutoNum type="arabicPeriod"/>
            </a:pP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Видалення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пухлин </a:t>
            </a:r>
            <a:r>
              <a:rPr lang="uk-U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заочеревиного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простору комбіноване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з резекцією магістральних судин з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протезуванням</a:t>
            </a:r>
          </a:p>
          <a:p>
            <a:pPr marL="457200" indent="-457200" algn="just">
              <a:buAutoNum type="arabicPeriod"/>
            </a:pP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Впровадження методики ЕКМО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74448"/>
          </a:xfrm>
        </p:spPr>
        <p:txBody>
          <a:bodyPr/>
          <a:lstStyle/>
          <a:p>
            <a:r>
              <a:rPr lang="uk-UA" b="1" dirty="0" smtClean="0"/>
              <a:t>Впровадженні напрямки 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26936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uk-UA" b="1" dirty="0" smtClean="0"/>
              <a:t>Впровадженні напрямки </a:t>
            </a:r>
            <a:endParaRPr lang="uk-UA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56792"/>
            <a:ext cx="2138339" cy="24478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9512" y="4031486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 після </a:t>
            </a:r>
          </a:p>
          <a:p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трансплантації серця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8" t="3522" b="7421"/>
          <a:stretch/>
        </p:blipFill>
        <p:spPr>
          <a:xfrm>
            <a:off x="5925764" y="1412776"/>
            <a:ext cx="2967599" cy="345638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15365" y="4869160"/>
            <a:ext cx="27371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Пацієнтка після 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видаленення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метастазів печінки - 5 доба після операції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4" r="20669"/>
          <a:stretch/>
        </p:blipFill>
        <p:spPr>
          <a:xfrm>
            <a:off x="2051720" y="1628800"/>
            <a:ext cx="3874044" cy="385892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27584" y="5487723"/>
            <a:ext cx="54726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Пацієнтка після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идаленя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рецедиву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леоміосаркоми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заочеревинного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простору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видалення підшлункової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залози, 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резекція нижньої порожнистої вени, аорти і верхньої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брижової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артерії, резекція 12-палої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кишки – 3 тижні після операції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06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4293096"/>
            <a:ext cx="8424936" cy="2708920"/>
          </a:xfrm>
        </p:spPr>
        <p:txBody>
          <a:bodyPr>
            <a:normAutofit fontScale="47500" lnSpcReduction="20000"/>
          </a:bodyPr>
          <a:lstStyle/>
          <a:p>
            <a:pPr marL="0" lvl="0" indent="0" algn="just">
              <a:buNone/>
            </a:pPr>
            <a:r>
              <a:rPr lang="uk-U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		Плани 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розвитку </a:t>
            </a:r>
            <a:r>
              <a:rPr lang="uk-U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lang="uk-UA" sz="3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uk-UA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uk-UA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Створення окремих відділень </a:t>
            </a:r>
            <a:r>
              <a:rPr lang="uk-UA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анестезіології та інтенсивної терапії асептичного </a:t>
            </a:r>
            <a:r>
              <a:rPr lang="uk-UA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напрямку</a:t>
            </a:r>
          </a:p>
          <a:p>
            <a:pPr marL="0" lvl="0" indent="0" algn="just">
              <a:buNone/>
            </a:pPr>
            <a:endParaRPr lang="uk-UA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uk-UA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Розвиток </a:t>
            </a:r>
            <a:r>
              <a:rPr lang="uk-UA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малоінвазивних</a:t>
            </a:r>
            <a:r>
              <a:rPr lang="uk-UA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напрямків реконструктивної гінекології та </a:t>
            </a:r>
            <a:r>
              <a:rPr lang="uk-UA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урології</a:t>
            </a:r>
          </a:p>
          <a:p>
            <a:pPr marL="0" lvl="0" indent="0" algn="just">
              <a:buNone/>
            </a:pPr>
            <a:endParaRPr lang="uk-UA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uk-UA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Впровадження сучасних методів діагностики – комп’ютерна томографія та інші новітні </a:t>
            </a:r>
            <a:r>
              <a:rPr lang="uk-UA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методики</a:t>
            </a:r>
          </a:p>
          <a:p>
            <a:pPr marL="0" lvl="0" indent="0" algn="just">
              <a:buNone/>
            </a:pPr>
            <a:endParaRPr lang="uk-UA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uk-UA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Подальше впровадження реконструктивної хірургії </a:t>
            </a:r>
            <a:endParaRPr lang="uk-UA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Кадрова політика, плани 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розвитку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432205"/>
              </p:ext>
            </p:extLst>
          </p:nvPr>
        </p:nvGraphicFramePr>
        <p:xfrm>
          <a:off x="179512" y="1124747"/>
          <a:ext cx="4104456" cy="31683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7602"/>
                <a:gridCol w="1200710"/>
                <a:gridCol w="1296144"/>
              </a:tblGrid>
              <a:tr h="44454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Категорія працівників</a:t>
                      </a:r>
                      <a:endParaRPr lang="uk-UA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7718" marR="67718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Кількість </a:t>
                      </a:r>
                      <a:r>
                        <a:rPr lang="uk-UA" sz="1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штатних посад </a:t>
                      </a:r>
                      <a:endParaRPr lang="uk-UA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7718" marR="67718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4454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  <a:endParaRPr lang="uk-UA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7718" marR="677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2023</a:t>
                      </a:r>
                      <a:endParaRPr lang="uk-UA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7718" marR="67718" marT="0" marB="0" anchor="ctr"/>
                </a:tc>
              </a:tr>
              <a:tr h="569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Лікарі в т.ч. інтерни</a:t>
                      </a:r>
                      <a:endParaRPr lang="uk-UA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7718" marR="6771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331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718" marR="6771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363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718" marR="67718" marT="0" marB="0" anchor="ctr"/>
                </a:tc>
              </a:tr>
              <a:tr h="8547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Середній медичний персонал</a:t>
                      </a:r>
                      <a:endParaRPr lang="uk-UA" sz="14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7718" marR="6771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645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718" marR="6771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661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718" marR="67718" marT="0" marB="0" anchor="ctr"/>
                </a:tc>
              </a:tr>
              <a:tr h="8547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Молодший медичний персонал</a:t>
                      </a:r>
                      <a:endParaRPr lang="uk-UA" sz="14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7718" marR="6771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413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718" marR="6771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395,75</a:t>
                      </a:r>
                      <a:endParaRPr lang="uk-UA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718" marR="67718" marT="0" marB="0" anchor="ctr"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52736"/>
            <a:ext cx="390679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525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1149</TotalTime>
  <Words>355</Words>
  <Application>Microsoft Office PowerPoint</Application>
  <PresentationFormat>Экран (4:3)</PresentationFormat>
  <Paragraphs>119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ЗВІТ  про роботу закладу  КНП «Вінницька обласна клінічна лікарня ім. М. І. Пирогова Вінницької обласної Ради» у 2023 р.</vt:lpstr>
      <vt:lpstr>Динаміка роботи закладу</vt:lpstr>
      <vt:lpstr>Фінансування закладу, НСЗУ (млн. грн.)</vt:lpstr>
      <vt:lpstr>Покращення матеріально-технічної бази  (млн. грн.)</vt:lpstr>
      <vt:lpstr>Впровадженні напрямки </vt:lpstr>
      <vt:lpstr>Впровадженні напрямки </vt:lpstr>
      <vt:lpstr>Кадрова політика, плани розвитку 2024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 про роботу закладу  КНП ««Вінницька обласна клінічна лікарня ім. М. І. Пирогова Вінницької обласної Ради» у 2023 р.</dc:title>
  <dc:creator>admin</dc:creator>
  <cp:lastModifiedBy>admin</cp:lastModifiedBy>
  <cp:revision>97</cp:revision>
  <cp:lastPrinted>2024-02-09T07:09:37Z</cp:lastPrinted>
  <dcterms:created xsi:type="dcterms:W3CDTF">2024-01-09T13:47:53Z</dcterms:created>
  <dcterms:modified xsi:type="dcterms:W3CDTF">2024-02-15T07:30:10Z</dcterms:modified>
</cp:coreProperties>
</file>