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8"/>
  </p:notesMasterIdLst>
  <p:sldIdLst>
    <p:sldId id="256" r:id="rId2"/>
    <p:sldId id="279" r:id="rId3"/>
    <p:sldId id="278" r:id="rId4"/>
    <p:sldId id="272" r:id="rId5"/>
    <p:sldId id="280" r:id="rId6"/>
    <p:sldId id="276" r:id="rId7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448" autoAdjust="0"/>
  </p:normalViewPr>
  <p:slideViewPr>
    <p:cSldViewPr>
      <p:cViewPr>
        <p:scale>
          <a:sx n="100" d="100"/>
          <a:sy n="100" d="100"/>
        </p:scale>
        <p:origin x="-19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1044;&#1110;&#1072;&#1075;&#1088;&#1072;&#1084;&#1072;%20&#1091;%20&#1087;&#1088;&#1086;&#1075;&#1088;&#1072;&#1084;&#1110;%20Microsoft%20PowerPoint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Admin_corp_3\Desktop\&#1053;&#1086;&#1074;&#1080;&#1081;%20&#1051;&#1080;&#1089;&#1090;%20Microsoft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uk-UA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Витрати</a:t>
            </a:r>
            <a:r>
              <a:rPr lang="uk-UA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ЗП (</a:t>
            </a:r>
            <a:r>
              <a:rPr lang="uk-UA" b="1" baseline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b="1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uk-UA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33375805466059327"/>
          <c:y val="0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66730779913342E-3"/>
          <c:y val="0"/>
          <c:w val="0.9816986180295032"/>
          <c:h val="0.91857041705613862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</c:spPr>
          <c:invertIfNegative val="0"/>
          <c:cat>
            <c:numRef>
              <c:f>'[Діаграма у програмі Microsoft PowerPoint]Лист1'!$A$7:$A$9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'[Діаграма у програмі Microsoft PowerPoint]Лист1'!$B$7:$B$9</c:f>
              <c:numCache>
                <c:formatCode>General</c:formatCode>
                <c:ptCount val="3"/>
                <c:pt idx="0">
                  <c:v>293</c:v>
                </c:pt>
                <c:pt idx="1">
                  <c:v>327</c:v>
                </c:pt>
                <c:pt idx="2">
                  <c:v>383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90245888"/>
        <c:axId val="172852352"/>
        <c:axId val="0"/>
      </c:bar3DChart>
      <c:catAx>
        <c:axId val="19024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uk-UA"/>
          </a:p>
        </c:txPr>
        <c:crossAx val="172852352"/>
        <c:crosses val="autoZero"/>
        <c:auto val="1"/>
        <c:lblAlgn val="ctr"/>
        <c:lblOffset val="100"/>
        <c:noMultiLvlLbl val="0"/>
      </c:catAx>
      <c:valAx>
        <c:axId val="17285235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90245888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6">
        <a:lumMod val="20000"/>
        <a:lumOff val="80000"/>
      </a:schemeClr>
    </a:solidFill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6666666666666666E-2"/>
          <c:y val="0"/>
          <c:w val="0.96037642169728787"/>
          <c:h val="0.913876352149996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Лист1!$B$2:$B$4</c:f>
              <c:strCache>
                <c:ptCount val="3"/>
                <c:pt idx="0">
                  <c:v>лікарі</c:v>
                </c:pt>
                <c:pt idx="1">
                  <c:v>медичні сестри</c:v>
                </c:pt>
                <c:pt idx="2">
                  <c:v>молодші медичні сестри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23</c:v>
                </c:pt>
                <c:pt idx="1">
                  <c:v>15.3</c:v>
                </c:pt>
                <c:pt idx="2">
                  <c:v>7.8</c:v>
                </c:pt>
              </c:numCache>
            </c:numRef>
          </c:val>
        </c:ser>
        <c:ser>
          <c:idx val="1"/>
          <c:order val="1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Лист1!$B$2:$B$4</c:f>
              <c:strCache>
                <c:ptCount val="3"/>
                <c:pt idx="0">
                  <c:v>лікарі</c:v>
                </c:pt>
                <c:pt idx="1">
                  <c:v>медичні сестри</c:v>
                </c:pt>
                <c:pt idx="2">
                  <c:v>молодші медичні сестри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24</c:v>
                </c:pt>
                <c:pt idx="1">
                  <c:v>18.5</c:v>
                </c:pt>
                <c:pt idx="2">
                  <c:v>10.5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244864"/>
        <c:axId val="172858112"/>
      </c:barChart>
      <c:catAx>
        <c:axId val="190244864"/>
        <c:scaling>
          <c:orientation val="minMax"/>
        </c:scaling>
        <c:delete val="0"/>
        <c:axPos val="b"/>
        <c:majorTickMark val="out"/>
        <c:minorTickMark val="none"/>
        <c:tickLblPos val="nextTo"/>
        <c:crossAx val="172858112"/>
        <c:crosses val="autoZero"/>
        <c:auto val="1"/>
        <c:lblAlgn val="ctr"/>
        <c:lblOffset val="100"/>
        <c:noMultiLvlLbl val="0"/>
      </c:catAx>
      <c:valAx>
        <c:axId val="17285811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902448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8282633420822398"/>
          <c:y val="0.31831449863284261"/>
          <c:w val="0.10328477690288713"/>
          <c:h val="0.15720636552564962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4.9780643930527465E-3"/>
          <c:w val="0.94557801658401597"/>
          <c:h val="0.9054177054049753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449.2</c:v>
                </c:pt>
                <c:pt idx="1">
                  <c:v>598.70000000000005</c:v>
                </c:pt>
                <c:pt idx="2">
                  <c:v>778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2214528"/>
        <c:axId val="186077120"/>
      </c:barChart>
      <c:catAx>
        <c:axId val="192214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uk-UA"/>
          </a:p>
        </c:txPr>
        <c:crossAx val="186077120"/>
        <c:crosses val="autoZero"/>
        <c:auto val="1"/>
        <c:lblAlgn val="ctr"/>
        <c:lblOffset val="100"/>
        <c:noMultiLvlLbl val="0"/>
      </c:catAx>
      <c:valAx>
        <c:axId val="18607712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922145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2078657926897009E-2"/>
          <c:y val="1.5220316389826372E-2"/>
          <c:w val="0.84644125333536369"/>
          <c:h val="0.9356760828697894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Лист4!$C$17</c:f>
              <c:strCache>
                <c:ptCount val="1"/>
                <c:pt idx="0">
                  <c:v>ЗП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Лист4!$A$1:$C$1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Лист4!$A$6:$C$6</c:f>
              <c:numCache>
                <c:formatCode>General</c:formatCode>
                <c:ptCount val="3"/>
                <c:pt idx="0">
                  <c:v>293</c:v>
                </c:pt>
                <c:pt idx="1">
                  <c:v>327</c:v>
                </c:pt>
                <c:pt idx="2">
                  <c:v>384</c:v>
                </c:pt>
              </c:numCache>
            </c:numRef>
          </c:val>
        </c:ser>
        <c:ser>
          <c:idx val="1"/>
          <c:order val="1"/>
          <c:tx>
            <c:strRef>
              <c:f>Лист4!$C$16</c:f>
              <c:strCache>
                <c:ptCount val="1"/>
                <c:pt idx="0">
                  <c:v>медикаменти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numRef>
              <c:f>Лист4!$A$1:$C$1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Лист4!$A$7:$C$7</c:f>
              <c:numCache>
                <c:formatCode>General</c:formatCode>
                <c:ptCount val="3"/>
                <c:pt idx="0">
                  <c:v>135</c:v>
                </c:pt>
                <c:pt idx="1">
                  <c:v>208</c:v>
                </c:pt>
                <c:pt idx="2">
                  <c:v>221</c:v>
                </c:pt>
              </c:numCache>
            </c:numRef>
          </c:val>
        </c:ser>
        <c:ser>
          <c:idx val="2"/>
          <c:order val="2"/>
          <c:tx>
            <c:strRef>
              <c:f>Лист4!$C$15</c:f>
              <c:strCache>
                <c:ptCount val="1"/>
                <c:pt idx="0">
                  <c:v>обладнання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chemeClr val="accent1"/>
              </a:solidFill>
            </a:ln>
          </c:spPr>
          <c:invertIfNegative val="0"/>
          <c:cat>
            <c:numRef>
              <c:f>Лист4!$A$1:$C$1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Лист4!$A$8:$C$8</c:f>
              <c:numCache>
                <c:formatCode>General</c:formatCode>
                <c:ptCount val="3"/>
                <c:pt idx="0">
                  <c:v>6</c:v>
                </c:pt>
                <c:pt idx="1">
                  <c:v>61</c:v>
                </c:pt>
                <c:pt idx="2">
                  <c:v>148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2040448"/>
        <c:axId val="192603840"/>
      </c:barChart>
      <c:catAx>
        <c:axId val="192040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92603840"/>
        <c:crosses val="autoZero"/>
        <c:auto val="1"/>
        <c:lblAlgn val="ctr"/>
        <c:lblOffset val="100"/>
        <c:noMultiLvlLbl val="0"/>
      </c:catAx>
      <c:valAx>
        <c:axId val="1926038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204044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0.29805</cdr:x>
      <cdr:y>0.4372</cdr:y>
    </cdr:from>
    <cdr:to>
      <cdr:x>0.48555</cdr:x>
      <cdr:y>0.54724</cdr:y>
    </cdr:to>
    <cdr:sp macro="" textlink="">
      <cdr:nvSpPr>
        <cdr:cNvPr id="2" name="Стрілка вправо 1"/>
        <cdr:cNvSpPr/>
      </cdr:nvSpPr>
      <cdr:spPr>
        <a:xfrm xmlns:a="http://schemas.openxmlformats.org/drawingml/2006/main">
          <a:off x="1416490" y="1512167"/>
          <a:ext cx="891099" cy="380608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050" b="1" dirty="0" smtClean="0">
              <a:solidFill>
                <a:schemeClr val="bg1"/>
              </a:solidFill>
              <a:latin typeface="+mj-lt"/>
              <a:cs typeface="Times New Roman" pitchFamily="18" charset="0"/>
            </a:rPr>
            <a:t>+34</a:t>
          </a:r>
          <a:endParaRPr lang="uk-UA" sz="1050" b="1" dirty="0">
            <a:solidFill>
              <a:schemeClr val="bg1"/>
            </a:solidFill>
            <a:latin typeface="+mj-lt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0.56302</cdr:x>
      <cdr:y>0.40203</cdr:y>
    </cdr:from>
    <cdr:to>
      <cdr:x>0.73489</cdr:x>
      <cdr:y>0.52048</cdr:y>
    </cdr:to>
    <cdr:sp macro="" textlink="">
      <cdr:nvSpPr>
        <cdr:cNvPr id="3" name="Стрілка вправо 2"/>
        <cdr:cNvSpPr/>
      </cdr:nvSpPr>
      <cdr:spPr>
        <a:xfrm xmlns:a="http://schemas.openxmlformats.org/drawingml/2006/main">
          <a:off x="2675772" y="1390520"/>
          <a:ext cx="816817" cy="409680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050" dirty="0" smtClean="0">
              <a:solidFill>
                <a:schemeClr val="bg1"/>
              </a:solidFill>
              <a:latin typeface="+mj-lt"/>
            </a:rPr>
            <a:t>+</a:t>
          </a:r>
          <a:r>
            <a:rPr lang="uk-UA" sz="1050" b="1" dirty="0" smtClean="0">
              <a:solidFill>
                <a:schemeClr val="bg1"/>
              </a:solidFill>
              <a:latin typeface="+mj-lt"/>
            </a:rPr>
            <a:t>56</a:t>
          </a:r>
          <a:endParaRPr lang="uk-UA" sz="1050" b="1" dirty="0">
            <a:solidFill>
              <a:schemeClr val="bg1"/>
            </a:solidFill>
            <a:latin typeface="+mj-l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0.04551</cdr:x>
      <cdr:y>0.58367</cdr:y>
    </cdr:from>
    <cdr:to>
      <cdr:x>0.18726</cdr:x>
      <cdr:y>0.68868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208086" y="1725833"/>
          <a:ext cx="648081" cy="310501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85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23</a:t>
          </a:r>
          <a:endParaRPr lang="uk-UA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0.49094</cdr:x>
      <cdr:y>0.46191</cdr:y>
    </cdr:from>
    <cdr:to>
      <cdr:x>0.61176</cdr:x>
      <cdr:y>0.56691</cdr:y>
    </cdr:to>
    <cdr:sp macro="" textlink="">
      <cdr:nvSpPr>
        <cdr:cNvPr id="3" name="Овал 2"/>
        <cdr:cNvSpPr/>
      </cdr:nvSpPr>
      <cdr:spPr>
        <a:xfrm xmlns:a="http://schemas.openxmlformats.org/drawingml/2006/main">
          <a:off x="2244565" y="1365793"/>
          <a:ext cx="552389" cy="310471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85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900" b="1" dirty="0" smtClean="0">
              <a:solidFill>
                <a:schemeClr val="tx1"/>
              </a:solidFill>
            </a:rPr>
            <a:t>18,5</a:t>
          </a:r>
          <a:endParaRPr lang="uk-UA" sz="9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0.38163</cdr:x>
      <cdr:y>0.65673</cdr:y>
    </cdr:from>
    <cdr:to>
      <cdr:x>0.49472</cdr:x>
      <cdr:y>0.76363</cdr:y>
    </cdr:to>
    <cdr:sp macro="" textlink="">
      <cdr:nvSpPr>
        <cdr:cNvPr id="4" name="Овал 3"/>
        <cdr:cNvSpPr/>
      </cdr:nvSpPr>
      <cdr:spPr>
        <a:xfrm xmlns:a="http://schemas.openxmlformats.org/drawingml/2006/main">
          <a:off x="1744812" y="1941857"/>
          <a:ext cx="517048" cy="316094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85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900" b="1" dirty="0" smtClean="0">
              <a:solidFill>
                <a:schemeClr val="tx1"/>
              </a:solidFill>
            </a:rPr>
            <a:t>15</a:t>
          </a:r>
          <a:endParaRPr lang="uk-UA" sz="9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0.15452</cdr:x>
      <cdr:y>0.38885</cdr:y>
    </cdr:from>
    <cdr:to>
      <cdr:x>0.28052</cdr:x>
      <cdr:y>0.49384</cdr:y>
    </cdr:to>
    <cdr:sp macro="" textlink="">
      <cdr:nvSpPr>
        <cdr:cNvPr id="5" name="Овал 4"/>
        <cdr:cNvSpPr/>
      </cdr:nvSpPr>
      <cdr:spPr>
        <a:xfrm xmlns:a="http://schemas.openxmlformats.org/drawingml/2006/main">
          <a:off x="706468" y="1149769"/>
          <a:ext cx="576072" cy="310441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85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000" b="1" dirty="0" smtClean="0">
              <a:solidFill>
                <a:schemeClr val="tx1"/>
              </a:solidFill>
            </a:rPr>
            <a:t>24</a:t>
          </a:r>
          <a:endParaRPr lang="uk-UA" sz="1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0.70583</cdr:x>
      <cdr:y>0.72979</cdr:y>
    </cdr:from>
    <cdr:to>
      <cdr:x>0.82665</cdr:x>
      <cdr:y>0.81043</cdr:y>
    </cdr:to>
    <cdr:sp macro="" textlink="">
      <cdr:nvSpPr>
        <cdr:cNvPr id="6" name="Овал 5"/>
        <cdr:cNvSpPr/>
      </cdr:nvSpPr>
      <cdr:spPr>
        <a:xfrm xmlns:a="http://schemas.openxmlformats.org/drawingml/2006/main">
          <a:off x="3227037" y="2157881"/>
          <a:ext cx="552394" cy="238462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85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000" b="1" dirty="0" smtClean="0">
              <a:solidFill>
                <a:schemeClr val="tx1"/>
              </a:solidFill>
            </a:rPr>
            <a:t>7,8</a:t>
          </a:r>
          <a:endParaRPr lang="uk-UA" sz="1000" dirty="0"/>
        </a:p>
      </cdr:txBody>
    </cdr:sp>
  </cdr:relSizeAnchor>
  <cdr:relSizeAnchor xmlns:cdr="http://schemas.openxmlformats.org/drawingml/2006/chartDrawing">
    <cdr:from>
      <cdr:x>0.79051</cdr:x>
      <cdr:y>0.60802</cdr:y>
    </cdr:from>
    <cdr:to>
      <cdr:x>0.92113</cdr:x>
      <cdr:y>0.71302</cdr:y>
    </cdr:to>
    <cdr:sp macro="" textlink="">
      <cdr:nvSpPr>
        <cdr:cNvPr id="7" name="Овал 6"/>
        <cdr:cNvSpPr/>
      </cdr:nvSpPr>
      <cdr:spPr>
        <a:xfrm xmlns:a="http://schemas.openxmlformats.org/drawingml/2006/main">
          <a:off x="3614202" y="1797841"/>
          <a:ext cx="597195" cy="310471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85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10,5</a:t>
          </a:r>
          <a:endParaRPr lang="uk-UA" sz="1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0.16378</cdr:x>
      <cdr:y>0</cdr:y>
    </cdr:from>
    <cdr:to>
      <cdr:x>0.83622</cdr:x>
      <cdr:y>0.09661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748802" y="0"/>
          <a:ext cx="3074396" cy="28567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cap="none" spc="0" dirty="0" err="1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Середня</a:t>
          </a:r>
          <a:r>
            <a:rPr lang="ru-RU" sz="1800" b="1" cap="none" spc="0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cap="none" spc="0" dirty="0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ЗП (</a:t>
          </a:r>
          <a:r>
            <a:rPr lang="ru-RU" sz="1800" b="1" cap="none" spc="0" dirty="0" err="1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тис.грн</a:t>
          </a:r>
          <a:r>
            <a:rPr lang="ru-RU" sz="1800" b="1" cap="none" spc="0" dirty="0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.)</a:t>
          </a:r>
          <a:endParaRPr lang="ru-RU" sz="1800" b="1" cap="none" spc="0" dirty="0">
            <a:ln w="12700">
              <a:solidFill>
                <a:sysClr val="windowText" lastClr="000000"/>
              </a:solidFill>
              <a:prstDash val="solid"/>
            </a:ln>
            <a:solidFill>
              <a:sysClr val="windowText" lastClr="000000"/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0.04825</cdr:x>
      <cdr:y>0.67727</cdr:y>
    </cdr:from>
    <cdr:to>
      <cdr:x>0.24959</cdr:x>
      <cdr:y>0.7422</cdr:y>
    </cdr:to>
    <cdr:sp macro="" textlink="">
      <cdr:nvSpPr>
        <cdr:cNvPr id="5" name="Овал 4"/>
        <cdr:cNvSpPr/>
      </cdr:nvSpPr>
      <cdr:spPr>
        <a:xfrm xmlns:a="http://schemas.openxmlformats.org/drawingml/2006/main">
          <a:off x="216024" y="3706431"/>
          <a:ext cx="901468" cy="355337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100" b="1" dirty="0" smtClean="0">
              <a:solidFill>
                <a:schemeClr val="lt1"/>
              </a:solidFill>
              <a:effectLst/>
              <a:latin typeface="Arial Black" panose="020B0A04020102020204" pitchFamily="34" charset="0"/>
            </a:rPr>
            <a:t> 449</a:t>
          </a:r>
          <a:endParaRPr lang="uk-UA" sz="1100" b="1" dirty="0">
            <a:solidFill>
              <a:schemeClr val="lt1"/>
            </a:solidFill>
            <a:effectLst/>
            <a:latin typeface="Arial Black" panose="020B0A04020102020204" pitchFamily="34" charset="0"/>
          </a:endParaRPr>
        </a:p>
      </cdr:txBody>
    </cdr:sp>
  </cdr:relSizeAnchor>
  <cdr:relSizeAnchor xmlns:cdr="http://schemas.openxmlformats.org/drawingml/2006/chartDrawing">
    <cdr:from>
      <cdr:x>0.38599</cdr:x>
      <cdr:y>0.5</cdr:y>
    </cdr:from>
    <cdr:to>
      <cdr:x>0.59397</cdr:x>
      <cdr:y>0.57792</cdr:y>
    </cdr:to>
    <cdr:sp macro="" textlink="">
      <cdr:nvSpPr>
        <cdr:cNvPr id="7" name="Овал 6"/>
        <cdr:cNvSpPr/>
      </cdr:nvSpPr>
      <cdr:spPr>
        <a:xfrm xmlns:a="http://schemas.openxmlformats.org/drawingml/2006/main">
          <a:off x="1728192" y="2736305"/>
          <a:ext cx="931197" cy="426426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200" b="1" dirty="0" smtClean="0">
              <a:solidFill>
                <a:schemeClr val="l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400" b="1" dirty="0" smtClean="0">
              <a:solidFill>
                <a:schemeClr val="lt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599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0.22516</cdr:x>
      <cdr:y>0.60526</cdr:y>
    </cdr:from>
    <cdr:to>
      <cdr:x>0.40979</cdr:x>
      <cdr:y>0.67105</cdr:y>
    </cdr:to>
    <cdr:sp macro="" textlink="">
      <cdr:nvSpPr>
        <cdr:cNvPr id="3" name="Стрелка вправо с вырезом 2"/>
        <cdr:cNvSpPr/>
      </cdr:nvSpPr>
      <cdr:spPr>
        <a:xfrm xmlns:a="http://schemas.openxmlformats.org/drawingml/2006/main">
          <a:off x="1008112" y="3312369"/>
          <a:ext cx="826651" cy="360040"/>
        </a:xfrm>
        <a:prstGeom xmlns:a="http://schemas.openxmlformats.org/drawingml/2006/main" prst="notch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000" b="1" dirty="0" smtClean="0">
              <a:latin typeface="Arial Black" panose="020B0A04020102020204" pitchFamily="34" charset="0"/>
            </a:rPr>
            <a:t>+150</a:t>
          </a:r>
          <a:endParaRPr lang="uk-UA" sz="1000" b="1" dirty="0">
            <a:latin typeface="Arial Black" panose="020B0A04020102020204" pitchFamily="34" charset="0"/>
          </a:endParaRPr>
        </a:p>
      </cdr:txBody>
    </cdr:sp>
  </cdr:relSizeAnchor>
  <cdr:relSizeAnchor xmlns:cdr="http://schemas.openxmlformats.org/drawingml/2006/chartDrawing">
    <cdr:from>
      <cdr:x>0.68421</cdr:x>
      <cdr:y>0.27745</cdr:y>
    </cdr:from>
    <cdr:to>
      <cdr:x>0.8772</cdr:x>
      <cdr:y>0.34713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2808312" y="1478431"/>
          <a:ext cx="792119" cy="371296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sz="1400" b="1" dirty="0" smtClean="0">
              <a:latin typeface="Arial" panose="020B0604020202020204" pitchFamily="34" charset="0"/>
              <a:cs typeface="Arial" panose="020B0604020202020204" pitchFamily="34" charset="0"/>
            </a:rPr>
            <a:t>778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0.52632</cdr:x>
      <cdr:y>0.3879</cdr:y>
    </cdr:from>
    <cdr:to>
      <cdr:x>0.73685</cdr:x>
      <cdr:y>0.4671</cdr:y>
    </cdr:to>
    <cdr:sp macro="" textlink="">
      <cdr:nvSpPr>
        <cdr:cNvPr id="6" name="Стрелка вправо с вырезом 2"/>
        <cdr:cNvSpPr/>
      </cdr:nvSpPr>
      <cdr:spPr>
        <a:xfrm xmlns:a="http://schemas.openxmlformats.org/drawingml/2006/main">
          <a:off x="2160240" y="2066961"/>
          <a:ext cx="864129" cy="422025"/>
        </a:xfrm>
        <a:prstGeom xmlns:a="http://schemas.openxmlformats.org/drawingml/2006/main" prst="notched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uk-UA" sz="1000" b="1" dirty="0" smtClean="0">
              <a:latin typeface="Arial Black" panose="020B0A04020102020204" pitchFamily="34" charset="0"/>
            </a:rPr>
            <a:t>+179</a:t>
          </a:r>
        </a:p>
        <a:p xmlns:a="http://schemas.openxmlformats.org/drawingml/2006/main">
          <a:endParaRPr lang="uk-UA" sz="1000" b="1" dirty="0">
            <a:latin typeface="Arial Black" panose="020B0A040201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0.09955</cdr:x>
      <cdr:y>0.40276</cdr:y>
    </cdr:from>
    <cdr:to>
      <cdr:x>0.14338</cdr:x>
      <cdr:y>0.45833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899593" y="2087842"/>
          <a:ext cx="396043" cy="288032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uk-UA" dirty="0" smtClean="0">
              <a:solidFill>
                <a:schemeClr val="bg1"/>
              </a:solidFill>
            </a:rPr>
            <a:t>6</a:t>
          </a:r>
          <a:endParaRPr lang="uk-UA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0.42626</cdr:x>
      <cdr:y>0.40276</cdr:y>
    </cdr:from>
    <cdr:to>
      <cdr:x>0.50064</cdr:x>
      <cdr:y>0.44744</cdr:y>
    </cdr:to>
    <cdr:sp macro="" textlink="">
      <cdr:nvSpPr>
        <cdr:cNvPr id="3" name="Овал 2"/>
        <cdr:cNvSpPr/>
      </cdr:nvSpPr>
      <cdr:spPr>
        <a:xfrm xmlns:a="http://schemas.openxmlformats.org/drawingml/2006/main">
          <a:off x="3851920" y="2087842"/>
          <a:ext cx="672134" cy="231602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400" dirty="0" smtClean="0">
              <a:solidFill>
                <a:schemeClr val="bg1"/>
              </a:solidFill>
            </a:rPr>
            <a:t>208</a:t>
          </a:r>
          <a:endParaRPr lang="uk-UA" sz="14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0.42626</cdr:x>
      <cdr:y>0.26385</cdr:y>
    </cdr:from>
    <cdr:to>
      <cdr:x>0.50064</cdr:x>
      <cdr:y>0.30854</cdr:y>
    </cdr:to>
    <cdr:sp macro="" textlink="">
      <cdr:nvSpPr>
        <cdr:cNvPr id="4" name="Овал 3"/>
        <cdr:cNvSpPr/>
      </cdr:nvSpPr>
      <cdr:spPr>
        <a:xfrm xmlns:a="http://schemas.openxmlformats.org/drawingml/2006/main">
          <a:off x="3851920" y="1367762"/>
          <a:ext cx="672134" cy="231654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400" dirty="0" smtClean="0">
              <a:solidFill>
                <a:schemeClr val="bg1"/>
              </a:solidFill>
            </a:rPr>
            <a:t>61</a:t>
          </a:r>
          <a:endParaRPr lang="uk-UA" sz="14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0.41829</cdr:x>
      <cdr:y>0.66369</cdr:y>
    </cdr:from>
    <cdr:to>
      <cdr:x>0.50595</cdr:x>
      <cdr:y>0.73615</cdr:y>
    </cdr:to>
    <cdr:sp macro="" textlink="">
      <cdr:nvSpPr>
        <cdr:cNvPr id="5" name="Овал 4"/>
        <cdr:cNvSpPr/>
      </cdr:nvSpPr>
      <cdr:spPr>
        <a:xfrm xmlns:a="http://schemas.openxmlformats.org/drawingml/2006/main">
          <a:off x="3779912" y="3440415"/>
          <a:ext cx="792088" cy="375618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400" dirty="0" smtClean="0">
              <a:solidFill>
                <a:schemeClr val="bg1"/>
              </a:solidFill>
            </a:rPr>
            <a:t>327</a:t>
          </a:r>
          <a:endParaRPr lang="uk-UA" sz="14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0.70516</cdr:x>
      <cdr:y>0.12494</cdr:y>
    </cdr:from>
    <cdr:to>
      <cdr:x>0.77954</cdr:x>
      <cdr:y>0.1974</cdr:y>
    </cdr:to>
    <cdr:sp macro="" textlink="">
      <cdr:nvSpPr>
        <cdr:cNvPr id="6" name="Овал 5"/>
        <cdr:cNvSpPr/>
      </cdr:nvSpPr>
      <cdr:spPr>
        <a:xfrm xmlns:a="http://schemas.openxmlformats.org/drawingml/2006/main">
          <a:off x="6372200" y="647682"/>
          <a:ext cx="672134" cy="375618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400" dirty="0" smtClean="0">
              <a:solidFill>
                <a:schemeClr val="bg1"/>
              </a:solidFill>
            </a:rPr>
            <a:t>148</a:t>
          </a:r>
          <a:endParaRPr lang="uk-UA" sz="14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0.70516</cdr:x>
      <cdr:y>0.30553</cdr:y>
    </cdr:from>
    <cdr:to>
      <cdr:x>0.77954</cdr:x>
      <cdr:y>0.37799</cdr:y>
    </cdr:to>
    <cdr:sp macro="" textlink="">
      <cdr:nvSpPr>
        <cdr:cNvPr id="7" name="Овал 6"/>
        <cdr:cNvSpPr/>
      </cdr:nvSpPr>
      <cdr:spPr>
        <a:xfrm xmlns:a="http://schemas.openxmlformats.org/drawingml/2006/main">
          <a:off x="6372200" y="1583786"/>
          <a:ext cx="672134" cy="375617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400" dirty="0" smtClean="0">
              <a:solidFill>
                <a:schemeClr val="bg1"/>
              </a:solidFill>
            </a:rPr>
            <a:t>221</a:t>
          </a:r>
          <a:endParaRPr lang="uk-UA" sz="14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0.70516</cdr:x>
      <cdr:y>0.53473</cdr:y>
    </cdr:from>
    <cdr:to>
      <cdr:x>0.79053</cdr:x>
      <cdr:y>0.62502</cdr:y>
    </cdr:to>
    <cdr:sp macro="" textlink="">
      <cdr:nvSpPr>
        <cdr:cNvPr id="8" name="Овал 7"/>
        <cdr:cNvSpPr/>
      </cdr:nvSpPr>
      <cdr:spPr>
        <a:xfrm xmlns:a="http://schemas.openxmlformats.org/drawingml/2006/main">
          <a:off x="6372200" y="2771918"/>
          <a:ext cx="771459" cy="468052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400" dirty="0" smtClean="0">
              <a:solidFill>
                <a:schemeClr val="bg1"/>
              </a:solidFill>
            </a:rPr>
            <a:t>384</a:t>
          </a:r>
          <a:endParaRPr lang="uk-UA" sz="1400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26C070-3860-4D89-A7FE-752ADFCE4002}" type="datetimeFigureOut">
              <a:rPr lang="uk-UA" smtClean="0"/>
              <a:t>26.02.2025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9CF16-94EC-448E-A991-751F2783B4C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168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9CF16-94EC-448E-A991-751F2783B4C0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734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9CF16-94EC-448E-A991-751F2783B4C0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6514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9CF16-94EC-448E-A991-751F2783B4C0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724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3"/>
          <p:cNvSpPr>
            <a:spLocks noGrp="1"/>
          </p:cNvSpPr>
          <p:nvPr>
            <p:ph sz="quarter" idx="2"/>
          </p:nvPr>
        </p:nvSpPr>
        <p:spPr>
          <a:xfrm>
            <a:off x="457200" y="188640"/>
            <a:ext cx="8291264" cy="1872208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ЗВІТ </a:t>
            </a:r>
            <a:b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про роботу закладу </a:t>
            </a:r>
            <a:b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КНП «</a:t>
            </a:r>
            <a:r>
              <a:rPr lang="ru-RU" sz="2400" dirty="0" err="1">
                <a:solidFill>
                  <a:srgbClr val="FFFF00"/>
                </a:solidFill>
                <a:latin typeface="Arial Black" panose="020B0A04020102020204" pitchFamily="34" charset="0"/>
              </a:rPr>
              <a:t>Вінницька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FFFF00"/>
                </a:solidFill>
                <a:latin typeface="Arial Black" panose="020B0A04020102020204" pitchFamily="34" charset="0"/>
              </a:rPr>
              <a:t>обласна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FFFF00"/>
                </a:solidFill>
                <a:latin typeface="Arial Black" panose="020B0A04020102020204" pitchFamily="34" charset="0"/>
              </a:rPr>
              <a:t>клінічна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FFFF00"/>
                </a:solidFill>
                <a:latin typeface="Arial Black" panose="020B0A04020102020204" pitchFamily="34" charset="0"/>
              </a:rPr>
              <a:t>лікарня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FFFF00"/>
                </a:solidFill>
                <a:latin typeface="Arial Black" panose="020B0A04020102020204" pitchFamily="34" charset="0"/>
              </a:rPr>
              <a:t>ім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. М. І. Пирогова </a:t>
            </a:r>
            <a:r>
              <a:rPr lang="ru-RU" sz="2400" dirty="0" err="1">
                <a:solidFill>
                  <a:srgbClr val="FFFF00"/>
                </a:solidFill>
                <a:latin typeface="Arial Black" panose="020B0A04020102020204" pitchFamily="34" charset="0"/>
              </a:rPr>
              <a:t>Вінницької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FFFF00"/>
                </a:solidFill>
                <a:latin typeface="Arial Black" panose="020B0A04020102020204" pitchFamily="34" charset="0"/>
              </a:rPr>
              <a:t>обласної</a:t>
            </a:r>
            <a:r>
              <a:rPr lang="ru-RU" sz="2400" dirty="0">
                <a:solidFill>
                  <a:srgbClr val="FFFF00"/>
                </a:solidFill>
                <a:latin typeface="Arial Black" panose="020B0A04020102020204" pitchFamily="34" charset="0"/>
              </a:rPr>
              <a:t> Ради» у 2024 р.</a:t>
            </a:r>
            <a:endParaRPr lang="uk-UA" sz="2400" dirty="0">
              <a:solidFill>
                <a:srgbClr val="FFFF00"/>
              </a:solidFill>
            </a:endParaRP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57198" y="3840162"/>
            <a:ext cx="8219257" cy="2515198"/>
          </a:xfrm>
        </p:spPr>
        <p:txBody>
          <a:bodyPr>
            <a:normAutofit/>
          </a:bodyPr>
          <a:lstStyle/>
          <a:p>
            <a:endParaRPr lang="uk-UA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uk-U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24125"/>
            <a:ext cx="504056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490331"/>
              </p:ext>
            </p:extLst>
          </p:nvPr>
        </p:nvGraphicFramePr>
        <p:xfrm>
          <a:off x="323528" y="2564904"/>
          <a:ext cx="8568952" cy="4032448"/>
        </p:xfrm>
        <a:graphic>
          <a:graphicData uri="http://schemas.openxmlformats.org/drawingml/2006/table">
            <a:tbl>
              <a:tblPr firstRow="1" firstCol="1" bandRow="1"/>
              <a:tblGrid>
                <a:gridCol w="3588764"/>
                <a:gridCol w="1187774"/>
                <a:gridCol w="1207551"/>
                <a:gridCol w="1345447"/>
                <a:gridCol w="1239416"/>
              </a:tblGrid>
              <a:tr h="46143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Основні напрямки</a:t>
                      </a:r>
                      <a:endParaRPr lang="uk-UA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B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2022р.</a:t>
                      </a:r>
                      <a:endParaRPr lang="uk-UA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B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2023р.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B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2024р.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B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%</a:t>
                      </a:r>
                      <a:endParaRPr lang="uk-UA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B966"/>
                    </a:solidFill>
                  </a:tcPr>
                </a:tc>
              </a:tr>
              <a:tr h="7562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Всього проліковано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B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23201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30057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31856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bg1"/>
                          </a:solidFill>
                        </a:rPr>
                        <a:t>+6</a:t>
                      </a:r>
                      <a:endParaRPr lang="uk-UA" dirty="0">
                        <a:solidFill>
                          <a:schemeClr val="bg1"/>
                        </a:solidFill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</a:tr>
              <a:tr h="63436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Середня тривалість лікування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B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7,5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8,2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7,7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bg1"/>
                          </a:solidFill>
                        </a:rPr>
                        <a:t>-6</a:t>
                      </a:r>
                      <a:endParaRPr lang="uk-UA" dirty="0">
                        <a:solidFill>
                          <a:schemeClr val="bg1"/>
                        </a:solidFill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</a:tr>
              <a:tr h="3931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Летальність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B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1,1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1,0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1,0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bg1"/>
                          </a:solidFill>
                        </a:rPr>
                        <a:t>-</a:t>
                      </a:r>
                      <a:endParaRPr lang="uk-UA" dirty="0">
                        <a:solidFill>
                          <a:schemeClr val="bg1"/>
                        </a:solidFill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</a:tr>
              <a:tr h="6610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Оперовано</a:t>
                      </a:r>
                      <a:r>
                        <a:rPr lang="uk-UA" sz="16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uk-UA" sz="16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хворих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Проведено операцій</a:t>
                      </a:r>
                      <a:endParaRPr lang="uk-UA" sz="1600" i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B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12825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400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17 998</a:t>
                      </a:r>
                      <a:endParaRPr lang="uk-UA" sz="1400" i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16411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400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23 135</a:t>
                      </a:r>
                      <a:endParaRPr lang="uk-UA" sz="1400" i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17095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400" i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Arial"/>
                        </a:rPr>
                        <a:t>23843</a:t>
                      </a:r>
                      <a:endParaRPr lang="uk-UA" sz="1400" i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bg1"/>
                          </a:solidFill>
                        </a:rPr>
                        <a:t>+4</a:t>
                      </a:r>
                      <a:endParaRPr lang="uk-UA" dirty="0">
                        <a:solidFill>
                          <a:schemeClr val="bg1"/>
                        </a:solidFill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D3"/>
                    </a:solidFill>
                  </a:tcPr>
                </a:tc>
              </a:tr>
              <a:tr h="73611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Консультативний прийом: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Консультованих в суботу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B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118799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-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177624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1154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182960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3512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bg1"/>
                          </a:solidFill>
                        </a:rPr>
                        <a:t>+</a:t>
                      </a:r>
                      <a:r>
                        <a:rPr lang="uk-UA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uk-UA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uk-UA" dirty="0" smtClean="0">
                          <a:solidFill>
                            <a:schemeClr val="bg1"/>
                          </a:solidFill>
                        </a:rPr>
                        <a:t>+204</a:t>
                      </a:r>
                      <a:endParaRPr lang="uk-UA" dirty="0">
                        <a:solidFill>
                          <a:schemeClr val="bg1"/>
                        </a:solidFill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</a:tr>
              <a:tr h="3900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Проліковано військовослужбовців</a:t>
                      </a:r>
                      <a:endParaRPr lang="uk-UA" sz="16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B96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2065</a:t>
                      </a:r>
                      <a:endParaRPr lang="uk-UA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1784</a:t>
                      </a:r>
                      <a:endParaRPr lang="uk-UA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uk-UA" sz="16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2312</a:t>
                      </a:r>
                      <a:endParaRPr lang="uk-UA" sz="16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bg1"/>
                          </a:solidFill>
                        </a:rPr>
                        <a:t>+29,6</a:t>
                      </a:r>
                      <a:endParaRPr lang="uk-UA" dirty="0">
                        <a:solidFill>
                          <a:schemeClr val="bg1"/>
                        </a:solidFill>
                      </a:endParaRPr>
                    </a:p>
                  </a:txBody>
                  <a:tcPr marL="57887" marR="57887" marT="804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3E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44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286" y="188640"/>
            <a:ext cx="4042657" cy="720080"/>
          </a:xfrm>
          <a:noFill/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 закладу (</a:t>
            </a:r>
            <a:r>
              <a:rPr lang="ru-RU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1196752"/>
            <a:ext cx="7956872" cy="5661248"/>
          </a:xfrm>
        </p:spPr>
        <p:txBody>
          <a:bodyPr/>
          <a:lstStyle/>
          <a:p>
            <a:r>
              <a:rPr lang="uk-UA" dirty="0" smtClean="0"/>
              <a:t>  </a:t>
            </a:r>
            <a:endParaRPr lang="uk-UA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411" y="3429001"/>
            <a:ext cx="720079" cy="362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05" y="2997197"/>
            <a:ext cx="864096" cy="46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73204"/>
            <a:ext cx="1402685" cy="48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Діагра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8051243"/>
              </p:ext>
            </p:extLst>
          </p:nvPr>
        </p:nvGraphicFramePr>
        <p:xfrm>
          <a:off x="4211960" y="332656"/>
          <a:ext cx="4752528" cy="3458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Овал 6"/>
          <p:cNvSpPr/>
          <p:nvPr/>
        </p:nvSpPr>
        <p:spPr>
          <a:xfrm>
            <a:off x="5113331" y="2225431"/>
            <a:ext cx="552394" cy="24149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293</a:t>
            </a:r>
            <a:endParaRPr lang="uk-UA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486853" y="978524"/>
            <a:ext cx="603645" cy="24149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384</a:t>
            </a:r>
            <a:endParaRPr lang="uk-UA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228184" y="1481680"/>
            <a:ext cx="652727" cy="241496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327</a:t>
            </a:r>
            <a:endParaRPr lang="uk-UA" sz="10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600106"/>
              </p:ext>
            </p:extLst>
          </p:nvPr>
        </p:nvGraphicFramePr>
        <p:xfrm>
          <a:off x="4415667" y="3791399"/>
          <a:ext cx="4572000" cy="2956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542330311"/>
              </p:ext>
            </p:extLst>
          </p:nvPr>
        </p:nvGraphicFramePr>
        <p:xfrm>
          <a:off x="179512" y="1340767"/>
          <a:ext cx="4104457" cy="5328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75634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758056"/>
              </p:ext>
            </p:extLst>
          </p:nvPr>
        </p:nvGraphicFramePr>
        <p:xfrm>
          <a:off x="4211960" y="5774337"/>
          <a:ext cx="4752529" cy="9670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6271"/>
                <a:gridCol w="1207882"/>
                <a:gridCol w="1068376"/>
              </a:tblGrid>
              <a:tr h="272688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uk-UA" sz="2000" b="1" u="none" strike="noStrike" dirty="0">
                          <a:effectLst/>
                        </a:rPr>
                        <a:t>Виконання фінансового плану</a:t>
                      </a:r>
                      <a:endParaRPr lang="uk-U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38381">
                <a:tc>
                  <a:txBody>
                    <a:bodyPr/>
                    <a:lstStyle/>
                    <a:p>
                      <a:pPr algn="l" fontAlgn="b"/>
                      <a:r>
                        <a:rPr lang="uk-UA" sz="2000" b="1" u="none" strike="noStrike" dirty="0">
                          <a:effectLst/>
                        </a:rPr>
                        <a:t>рік</a:t>
                      </a:r>
                      <a:endParaRPr lang="uk-U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000" b="1" u="none" strike="noStrike" dirty="0">
                          <a:effectLst/>
                        </a:rPr>
                        <a:t>2023</a:t>
                      </a:r>
                      <a:endParaRPr lang="uk-U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000" b="1" u="none" strike="noStrike" dirty="0">
                          <a:effectLst/>
                        </a:rPr>
                        <a:t>2024</a:t>
                      </a:r>
                      <a:endParaRPr lang="uk-U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3028">
                <a:tc>
                  <a:txBody>
                    <a:bodyPr/>
                    <a:lstStyle/>
                    <a:p>
                      <a:pPr algn="l" fontAlgn="b"/>
                      <a:r>
                        <a:rPr lang="uk-UA" sz="2000" b="1" u="none" strike="noStrike" dirty="0">
                          <a:effectLst/>
                        </a:rPr>
                        <a:t>%</a:t>
                      </a:r>
                      <a:endParaRPr lang="uk-U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000" b="1" u="none" strike="noStrike">
                          <a:effectLst/>
                        </a:rPr>
                        <a:t>101</a:t>
                      </a:r>
                      <a:endParaRPr lang="uk-UA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000" b="1" u="none" strike="noStrike" dirty="0" smtClean="0">
                          <a:effectLst/>
                        </a:rPr>
                        <a:t>104</a:t>
                      </a:r>
                      <a:endParaRPr lang="uk-UA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Прямоугольник 12"/>
          <p:cNvSpPr/>
          <p:nvPr/>
        </p:nvSpPr>
        <p:spPr>
          <a:xfrm>
            <a:off x="2294142" y="0"/>
            <a:ext cx="416409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Структура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витрат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2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млн.грн</a:t>
            </a:r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3472726"/>
              </p:ext>
            </p:extLst>
          </p:nvPr>
        </p:nvGraphicFramePr>
        <p:xfrm>
          <a:off x="0" y="621078"/>
          <a:ext cx="9036496" cy="5183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Овал 11"/>
          <p:cNvSpPr/>
          <p:nvPr/>
        </p:nvSpPr>
        <p:spPr>
          <a:xfrm>
            <a:off x="1367644" y="3284984"/>
            <a:ext cx="64807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bg1"/>
                </a:solidFill>
              </a:rPr>
              <a:t>135</a:t>
            </a:r>
            <a:endParaRPr lang="uk-UA" sz="1400" dirty="0">
              <a:solidFill>
                <a:schemeClr val="bg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636" y="4437111"/>
            <a:ext cx="720080" cy="3531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>
                <a:solidFill>
                  <a:schemeClr val="bg1"/>
                </a:solidFill>
              </a:rPr>
              <a:t>293</a:t>
            </a:r>
            <a:endParaRPr lang="uk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45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/>
          </a:bodyPr>
          <a:lstStyle/>
          <a:p>
            <a:r>
              <a:rPr lang="uk-UA" b="1" dirty="0" smtClean="0"/>
              <a:t>Впровадженні напрямки </a:t>
            </a:r>
            <a:endParaRPr lang="uk-UA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620688"/>
            <a:ext cx="8928992" cy="61206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1800" b="1" dirty="0" err="1" smtClean="0">
                <a:solidFill>
                  <a:schemeClr val="bg1"/>
                </a:solidFill>
              </a:rPr>
              <a:t>Розвиток</a:t>
            </a:r>
            <a:r>
              <a:rPr lang="ru-RU" sz="1800" b="1" dirty="0" smtClean="0">
                <a:solidFill>
                  <a:schemeClr val="bg1"/>
                </a:solidFill>
              </a:rPr>
              <a:t> </a:t>
            </a:r>
            <a:r>
              <a:rPr lang="ru-RU" sz="1800" b="1" dirty="0" err="1" smtClean="0">
                <a:solidFill>
                  <a:schemeClr val="bg1"/>
                </a:solidFill>
              </a:rPr>
              <a:t>трансплантології</a:t>
            </a:r>
            <a:r>
              <a:rPr lang="ru-RU" sz="1800" b="1" dirty="0" smtClean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- 3-тє </a:t>
            </a:r>
            <a:r>
              <a:rPr lang="ru-RU" sz="1600" dirty="0" err="1">
                <a:solidFill>
                  <a:schemeClr val="bg1"/>
                </a:solidFill>
              </a:rPr>
              <a:t>місце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серед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ЗОЗ </a:t>
            </a:r>
            <a:r>
              <a:rPr lang="ru-RU" sz="1600" dirty="0" err="1" smtClean="0">
                <a:solidFill>
                  <a:schemeClr val="bg1"/>
                </a:solidFill>
              </a:rPr>
              <a:t>регіональних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рівнів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- </a:t>
            </a:r>
            <a:r>
              <a:rPr lang="ru-RU" sz="1600" dirty="0" err="1" smtClean="0">
                <a:solidFill>
                  <a:schemeClr val="bg1"/>
                </a:solidFill>
              </a:rPr>
              <a:t>виконано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21 </a:t>
            </a:r>
            <a:r>
              <a:rPr lang="ru-RU" sz="1600" dirty="0" err="1" smtClean="0">
                <a:solidFill>
                  <a:schemeClr val="bg1"/>
                </a:solidFill>
              </a:rPr>
              <a:t>трансплантацію</a:t>
            </a:r>
            <a:r>
              <a:rPr lang="ru-RU" sz="1600" dirty="0" smtClean="0">
                <a:solidFill>
                  <a:schemeClr val="bg1"/>
                </a:solidFill>
              </a:rPr>
              <a:t>: 3 серця+18 </a:t>
            </a:r>
            <a:r>
              <a:rPr lang="ru-RU" sz="1600" dirty="0" err="1" smtClean="0">
                <a:solidFill>
                  <a:schemeClr val="bg1"/>
                </a:solidFill>
              </a:rPr>
              <a:t>нирок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u-RU" sz="1600" b="1" dirty="0" err="1" smtClean="0">
                <a:solidFill>
                  <a:schemeClr val="bg1"/>
                </a:solidFill>
              </a:rPr>
              <a:t>Розвиток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інноваційної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урології</a:t>
            </a:r>
            <a:r>
              <a:rPr lang="ru-RU" sz="1600" b="1" dirty="0" smtClean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- </a:t>
            </a:r>
            <a:r>
              <a:rPr lang="ru-RU" sz="1600" dirty="0" err="1" smtClean="0">
                <a:solidFill>
                  <a:schemeClr val="bg1"/>
                </a:solidFill>
              </a:rPr>
              <a:t>вперше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в </a:t>
            </a:r>
            <a:r>
              <a:rPr lang="ru-RU" sz="1600" dirty="0" err="1">
                <a:solidFill>
                  <a:schemeClr val="bg1"/>
                </a:solidFill>
              </a:rPr>
              <a:t>Україні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виконано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формування</a:t>
            </a:r>
            <a:r>
              <a:rPr lang="ru-RU" sz="1600" dirty="0">
                <a:solidFill>
                  <a:schemeClr val="bg1"/>
                </a:solidFill>
              </a:rPr>
              <a:t> штучного </a:t>
            </a:r>
            <a:r>
              <a:rPr lang="ru-RU" sz="1600" dirty="0" err="1">
                <a:solidFill>
                  <a:schemeClr val="bg1"/>
                </a:solidFill>
              </a:rPr>
              <a:t>сечового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міхура</a:t>
            </a:r>
            <a:r>
              <a:rPr lang="ru-RU" sz="1600" dirty="0">
                <a:solidFill>
                  <a:schemeClr val="bg1"/>
                </a:solidFill>
              </a:rPr>
              <a:t> з тонкого </a:t>
            </a:r>
            <a:r>
              <a:rPr lang="ru-RU" sz="1600" dirty="0" err="1">
                <a:solidFill>
                  <a:schemeClr val="bg1"/>
                </a:solidFill>
              </a:rPr>
              <a:t>кишківника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пацієнта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лапароскопічним</a:t>
            </a:r>
            <a:r>
              <a:rPr lang="ru-RU" sz="1600" dirty="0">
                <a:solidFill>
                  <a:schemeClr val="bg1"/>
                </a:solidFill>
              </a:rPr>
              <a:t> методом, за </a:t>
            </a:r>
            <a:r>
              <a:rPr lang="ru-RU" sz="1600" dirty="0" err="1">
                <a:solidFill>
                  <a:schemeClr val="bg1"/>
                </a:solidFill>
              </a:rPr>
              <a:t>допомогою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найкращої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візуалізації</a:t>
            </a:r>
            <a:r>
              <a:rPr lang="ru-RU" sz="1600" dirty="0">
                <a:solidFill>
                  <a:schemeClr val="bg1"/>
                </a:solidFill>
              </a:rPr>
              <a:t> 3D 4K </a:t>
            </a:r>
            <a:r>
              <a:rPr lang="ru-RU" sz="1600" dirty="0" err="1">
                <a:solidFill>
                  <a:schemeClr val="bg1"/>
                </a:solidFill>
              </a:rPr>
              <a:t>зображення</a:t>
            </a:r>
            <a:endParaRPr lang="uk-UA" sz="1600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uk-UA" sz="1600" dirty="0" smtClean="0">
                <a:solidFill>
                  <a:schemeClr val="bg1"/>
                </a:solidFill>
              </a:rPr>
              <a:t>- єдина </a:t>
            </a:r>
            <a:r>
              <a:rPr lang="uk-UA" sz="1600" dirty="0">
                <a:solidFill>
                  <a:schemeClr val="bg1"/>
                </a:solidFill>
              </a:rPr>
              <a:t>в </a:t>
            </a:r>
            <a:r>
              <a:rPr lang="uk-UA" sz="1600" dirty="0" smtClean="0">
                <a:solidFill>
                  <a:schemeClr val="bg1"/>
                </a:solidFill>
              </a:rPr>
              <a:t>центральному регіоні лікарня</a:t>
            </a:r>
            <a:r>
              <a:rPr lang="uk-UA" sz="1600" dirty="0">
                <a:solidFill>
                  <a:schemeClr val="bg1"/>
                </a:solidFill>
              </a:rPr>
              <a:t>, де виконується лазерна енуклеація передміхурової залози (</a:t>
            </a:r>
            <a:r>
              <a:rPr lang="en-US" sz="1600" dirty="0" err="1">
                <a:solidFill>
                  <a:schemeClr val="bg1"/>
                </a:solidFill>
              </a:rPr>
              <a:t>HoLEP</a:t>
            </a:r>
            <a:r>
              <a:rPr lang="en-US" sz="1600" dirty="0">
                <a:solidFill>
                  <a:schemeClr val="bg1"/>
                </a:solidFill>
              </a:rPr>
              <a:t>) </a:t>
            </a:r>
            <a:r>
              <a:rPr lang="uk-UA" sz="1600" dirty="0">
                <a:solidFill>
                  <a:schemeClr val="bg1"/>
                </a:solidFill>
              </a:rPr>
              <a:t>для пацієнтів із доброякісною гіперплазією передміхурової залози (ДГПЗ</a:t>
            </a:r>
            <a:r>
              <a:rPr lang="uk-UA" sz="1600" dirty="0" smtClean="0">
                <a:solidFill>
                  <a:schemeClr val="bg1"/>
                </a:solidFill>
              </a:rPr>
              <a:t>)</a:t>
            </a:r>
          </a:p>
          <a:p>
            <a:pPr marL="0" indent="0" algn="just">
              <a:buNone/>
            </a:pPr>
            <a:r>
              <a:rPr lang="uk-UA" sz="1600" b="1" dirty="0">
                <a:solidFill>
                  <a:schemeClr val="bg1"/>
                </a:solidFill>
              </a:rPr>
              <a:t>Проведення реконструктивних хірургічних втручань з відновлення цілісності </a:t>
            </a:r>
            <a:r>
              <a:rPr lang="uk-UA" sz="1600" b="1" dirty="0" smtClean="0">
                <a:solidFill>
                  <a:schemeClr val="bg1"/>
                </a:solidFill>
              </a:rPr>
              <a:t>шкіри -</a:t>
            </a:r>
            <a:r>
              <a:rPr lang="ru-RU" sz="1600" dirty="0" err="1">
                <a:solidFill>
                  <a:schemeClr val="bg1"/>
                </a:solidFill>
              </a:rPr>
              <a:t>в</a:t>
            </a:r>
            <a:r>
              <a:rPr lang="ru-RU" sz="1600" dirty="0" err="1" smtClean="0">
                <a:solidFill>
                  <a:schemeClr val="bg1"/>
                </a:solidFill>
              </a:rPr>
              <a:t>икористання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сучасних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ранових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покриттів</a:t>
            </a:r>
            <a:r>
              <a:rPr lang="ru-RU" sz="1600" dirty="0">
                <a:solidFill>
                  <a:schemeClr val="bg1"/>
                </a:solidFill>
              </a:rPr>
              <a:t> у </a:t>
            </a:r>
            <a:r>
              <a:rPr lang="ru-RU" sz="1600" dirty="0" err="1" smtClean="0">
                <a:solidFill>
                  <a:schemeClr val="bg1"/>
                </a:solidFill>
              </a:rPr>
              <a:t>лікуванні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пацієнта</a:t>
            </a:r>
            <a:r>
              <a:rPr lang="ru-RU" sz="1600" dirty="0">
                <a:solidFill>
                  <a:schemeClr val="bg1"/>
                </a:solidFill>
              </a:rPr>
              <a:t> з </a:t>
            </a:r>
            <a:r>
              <a:rPr lang="ru-RU" sz="1600" dirty="0" err="1">
                <a:solidFill>
                  <a:schemeClr val="bg1"/>
                </a:solidFill>
              </a:rPr>
              <a:t>глибокими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опіками</a:t>
            </a:r>
            <a:r>
              <a:rPr lang="ru-RU" sz="1600" b="1" dirty="0">
                <a:solidFill>
                  <a:schemeClr val="bg1"/>
                </a:solidFill>
              </a:rPr>
              <a:t/>
            </a:r>
            <a:br>
              <a:rPr lang="ru-RU" sz="1600" b="1" dirty="0">
                <a:solidFill>
                  <a:schemeClr val="bg1"/>
                </a:solidFill>
              </a:rPr>
            </a:br>
            <a:endParaRPr lang="uk-UA" sz="1600" b="1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endParaRPr lang="uk-UA" sz="1600" dirty="0"/>
          </a:p>
          <a:p>
            <a:pPr marL="0" indent="0" algn="just">
              <a:buNone/>
            </a:pP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340080"/>
              </p:ext>
            </p:extLst>
          </p:nvPr>
        </p:nvGraphicFramePr>
        <p:xfrm>
          <a:off x="251520" y="3933056"/>
          <a:ext cx="4032448" cy="2724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2448"/>
              </a:tblGrid>
              <a:tr h="27242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i="1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solidFill>
                            <a:schemeClr val="bg1"/>
                          </a:solidFill>
                          <a:effectLst/>
                        </a:rPr>
                        <a:t>Робота 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«</a:t>
                      </a:r>
                      <a:r>
                        <a:rPr lang="ru-RU" sz="1400" i="1" dirty="0" err="1">
                          <a:solidFill>
                            <a:schemeClr val="bg1"/>
                          </a:solidFill>
                          <a:effectLst/>
                        </a:rPr>
                        <a:t>Позаштатної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 err="1" smtClean="0">
                          <a:solidFill>
                            <a:schemeClr val="bg1"/>
                          </a:solidFill>
                          <a:effectLst/>
                        </a:rPr>
                        <a:t>постійно</a:t>
                      </a:r>
                      <a:r>
                        <a:rPr lang="ru-RU" sz="1400" i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 err="1">
                          <a:solidFill>
                            <a:schemeClr val="bg1"/>
                          </a:solidFill>
                          <a:effectLst/>
                        </a:rPr>
                        <a:t>діючої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 smtClean="0">
                          <a:solidFill>
                            <a:schemeClr val="bg1"/>
                          </a:solidFill>
                          <a:effectLst/>
                        </a:rPr>
                        <a:t> ВЛК»</a:t>
                      </a:r>
                      <a:endParaRPr lang="uk-UA" sz="1400" i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i="1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err="1" smtClean="0">
                          <a:solidFill>
                            <a:schemeClr val="bg1"/>
                          </a:solidFill>
                          <a:effectLst/>
                        </a:rPr>
                        <a:t>Додатково</a:t>
                      </a:r>
                      <a:r>
                        <a:rPr lang="ru-RU" sz="1400" i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створена «</a:t>
                      </a:r>
                      <a:r>
                        <a:rPr lang="ru-RU" sz="1400" i="1" dirty="0" err="1">
                          <a:solidFill>
                            <a:schemeClr val="bg1"/>
                          </a:solidFill>
                          <a:effectLst/>
                        </a:rPr>
                        <a:t>Позаштатна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 err="1">
                          <a:solidFill>
                            <a:schemeClr val="bg1"/>
                          </a:solidFill>
                          <a:effectLst/>
                        </a:rPr>
                        <a:t>постійно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 err="1">
                          <a:solidFill>
                            <a:schemeClr val="bg1"/>
                          </a:solidFill>
                          <a:effectLst/>
                        </a:rPr>
                        <a:t>діюча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 ВЛК в </a:t>
                      </a:r>
                      <a:r>
                        <a:rPr lang="ru-RU" sz="1400" i="1" dirty="0" err="1">
                          <a:solidFill>
                            <a:schemeClr val="bg1"/>
                          </a:solidFill>
                          <a:effectLst/>
                        </a:rPr>
                        <a:t>режимі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 24/7</a:t>
                      </a:r>
                      <a:r>
                        <a:rPr lang="ru-RU" sz="1400" i="1" dirty="0" smtClean="0">
                          <a:solidFill>
                            <a:schemeClr val="bg1"/>
                          </a:solidFill>
                          <a:effectLst/>
                        </a:rPr>
                        <a:t>»</a:t>
                      </a:r>
                      <a:endParaRPr lang="uk-UA" sz="1400" i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uk-UA" sz="1400" i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З </a:t>
                      </a:r>
                      <a:r>
                        <a:rPr lang="ru-RU" sz="1400" i="1" dirty="0" err="1" smtClean="0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1400" i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 err="1">
                          <a:solidFill>
                            <a:schemeClr val="bg1"/>
                          </a:solidFill>
                          <a:effectLst/>
                        </a:rPr>
                        <a:t>січня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 2025 року </a:t>
                      </a:r>
                      <a:r>
                        <a:rPr lang="ru-RU" sz="1400" i="1" dirty="0" err="1">
                          <a:solidFill>
                            <a:schemeClr val="bg1"/>
                          </a:solidFill>
                          <a:effectLst/>
                        </a:rPr>
                        <a:t>розпочалося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 err="1">
                          <a:solidFill>
                            <a:schemeClr val="bg1"/>
                          </a:solidFill>
                          <a:effectLst/>
                        </a:rPr>
                        <a:t>оцінювання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 err="1">
                          <a:solidFill>
                            <a:schemeClr val="bg1"/>
                          </a:solidFill>
                          <a:effectLst/>
                        </a:rPr>
                        <a:t>повсякденного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 err="1">
                          <a:solidFill>
                            <a:schemeClr val="bg1"/>
                          </a:solidFill>
                          <a:effectLst/>
                        </a:rPr>
                        <a:t>функціонування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 особи (</a:t>
                      </a:r>
                      <a:r>
                        <a:rPr lang="ru-RU" sz="1400" i="1" dirty="0" err="1" smtClean="0">
                          <a:solidFill>
                            <a:schemeClr val="bg1"/>
                          </a:solidFill>
                          <a:effectLst/>
                        </a:rPr>
                        <a:t>розглянуто</a:t>
                      </a:r>
                      <a:r>
                        <a:rPr lang="ru-RU" sz="1400" i="1" dirty="0" smtClean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800" b="1" i="1" dirty="0" smtClean="0">
                          <a:solidFill>
                            <a:schemeClr val="bg1"/>
                          </a:solidFill>
                          <a:effectLst/>
                        </a:rPr>
                        <a:t>854  </a:t>
                      </a:r>
                      <a:r>
                        <a:rPr lang="ru-RU" sz="1400" b="1" i="1" dirty="0" err="1">
                          <a:solidFill>
                            <a:schemeClr val="bg1"/>
                          </a:solidFill>
                          <a:effectLst/>
                        </a:rPr>
                        <a:t>справи</a:t>
                      </a:r>
                      <a:r>
                        <a:rPr lang="ru-RU" sz="1800" b="1" i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)</a:t>
                      </a:r>
                      <a:endParaRPr lang="uk-UA" sz="1400" i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uk-UA" sz="1400" i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53955"/>
            <a:ext cx="3223330" cy="2953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936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20080"/>
          </a:xfrm>
        </p:spPr>
        <p:txBody>
          <a:bodyPr>
            <a:normAutofit/>
          </a:bodyPr>
          <a:lstStyle/>
          <a:p>
            <a:r>
              <a:rPr lang="uk-UA" b="1" dirty="0" smtClean="0"/>
              <a:t>Впровадженні напрямки </a:t>
            </a:r>
            <a:endParaRPr lang="uk-UA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9766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b="1" dirty="0" err="1" smtClean="0">
                <a:solidFill>
                  <a:schemeClr val="bg1"/>
                </a:solidFill>
              </a:rPr>
              <a:t>Розвиток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загальної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хірургії</a:t>
            </a:r>
            <a:r>
              <a:rPr lang="ru-RU" sz="1600" b="1" dirty="0" smtClean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- </a:t>
            </a:r>
            <a:r>
              <a:rPr lang="ru-RU" sz="1600" dirty="0" err="1" smtClean="0">
                <a:solidFill>
                  <a:schemeClr val="bg1"/>
                </a:solidFill>
              </a:rPr>
              <a:t>виконано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лапароскопічну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симультанну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операцію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- </a:t>
            </a:r>
            <a:r>
              <a:rPr lang="ru-RU" sz="1600" dirty="0" err="1" smtClean="0">
                <a:solidFill>
                  <a:schemeClr val="bg1"/>
                </a:solidFill>
              </a:rPr>
              <a:t>лапароскопічна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резекція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нирки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bg1"/>
                </a:solidFill>
              </a:rPr>
              <a:t>та </a:t>
            </a:r>
            <a:r>
              <a:rPr lang="ru-RU" sz="1600" dirty="0" err="1" smtClean="0">
                <a:solidFill>
                  <a:schemeClr val="bg1"/>
                </a:solidFill>
              </a:rPr>
              <a:t>лапароскопічна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 err="1" smtClean="0">
                <a:solidFill>
                  <a:schemeClr val="bg1"/>
                </a:solidFill>
              </a:rPr>
              <a:t>холецистектоміюя</a:t>
            </a:r>
            <a:endParaRPr lang="ru-RU" sz="1600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1600" b="1" dirty="0" err="1" smtClean="0">
                <a:solidFill>
                  <a:schemeClr val="bg1"/>
                </a:solidFill>
              </a:rPr>
              <a:t>Розвиток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ендоскопічного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напрямку</a:t>
            </a:r>
            <a:r>
              <a:rPr lang="ru-RU" sz="1600" b="1" dirty="0" smtClean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uk-UA" sz="1600" dirty="0" smtClean="0">
                <a:solidFill>
                  <a:schemeClr val="bg1"/>
                </a:solidFill>
              </a:rPr>
              <a:t>- виконання </a:t>
            </a:r>
            <a:r>
              <a:rPr lang="uk-UA" sz="1600" dirty="0">
                <a:solidFill>
                  <a:schemeClr val="bg1"/>
                </a:solidFill>
              </a:rPr>
              <a:t>лікувальних і діагностичних втручань під контролем ендоскопічного ультразвуку </a:t>
            </a:r>
            <a:r>
              <a:rPr lang="uk-UA" sz="1600" b="1" dirty="0">
                <a:solidFill>
                  <a:schemeClr val="bg1"/>
                </a:solidFill>
              </a:rPr>
              <a:t>(</a:t>
            </a:r>
            <a:r>
              <a:rPr lang="uk-UA" sz="1600" b="1" dirty="0" err="1">
                <a:solidFill>
                  <a:schemeClr val="bg1"/>
                </a:solidFill>
              </a:rPr>
              <a:t>ЕндоУЗД</a:t>
            </a:r>
            <a:r>
              <a:rPr lang="uk-UA" sz="1600" b="1" dirty="0">
                <a:solidFill>
                  <a:schemeClr val="bg1"/>
                </a:solidFill>
              </a:rPr>
              <a:t>) </a:t>
            </a:r>
            <a:endParaRPr lang="uk-UA" sz="1600" b="1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ru-RU" sz="1600" b="1" dirty="0" err="1" smtClean="0">
                <a:solidFill>
                  <a:schemeClr val="bg1"/>
                </a:solidFill>
              </a:rPr>
              <a:t>Розвиток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кардіохірургічної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служби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029" name="Picture 5" descr="Возможно, это изображение рентген и кость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12976"/>
            <a:ext cx="382893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Возможно, это изображение 1 человек, рентген, больница и текс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2210"/>
            <a:ext cx="4176464" cy="328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39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Autofit/>
          </a:bodyPr>
          <a:lstStyle/>
          <a:p>
            <a:pPr marL="0" lvl="0" indent="0"/>
            <a:r>
              <a:rPr lang="uk-UA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Кадрове забезпечення та план розвитку закладу на 2025 рік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3861048"/>
            <a:ext cx="8424936" cy="2880320"/>
          </a:xfrm>
          <a:noFill/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</a:rPr>
              <a:t>Короткостроковий план розвитку закладу (відповідно до заходів запланованих на 2025 рік) виконано на 100</a:t>
            </a:r>
            <a:r>
              <a:rPr lang="uk-UA" b="1" dirty="0" smtClean="0">
                <a:solidFill>
                  <a:schemeClr val="bg1"/>
                </a:solidFill>
              </a:rPr>
              <a:t>%.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</a:rPr>
              <a:t>			</a:t>
            </a:r>
          </a:p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</a:rPr>
              <a:t>	</a:t>
            </a:r>
            <a:r>
              <a:rPr lang="uk-UA" b="1" dirty="0" smtClean="0">
                <a:solidFill>
                  <a:schemeClr val="bg1"/>
                </a:solidFill>
              </a:rPr>
              <a:t>		План розвитку 2025рік</a:t>
            </a:r>
          </a:p>
          <a:p>
            <a:pPr marL="514350" indent="-514350">
              <a:buAutoNum type="arabicPeriod"/>
            </a:pPr>
            <a:r>
              <a:rPr lang="uk-UA" b="1" dirty="0" smtClean="0">
                <a:solidFill>
                  <a:schemeClr val="bg1"/>
                </a:solidFill>
              </a:rPr>
              <a:t>Кількість «пакетів» медичних послуг, законтрактованих за програмою медичних гарантій – 24</a:t>
            </a:r>
          </a:p>
          <a:p>
            <a:pPr marL="514350" indent="-514350">
              <a:buAutoNum type="arabicPeriod"/>
            </a:pPr>
            <a:r>
              <a:rPr lang="uk-UA" b="1" dirty="0" smtClean="0">
                <a:solidFill>
                  <a:schemeClr val="bg1"/>
                </a:solidFill>
              </a:rPr>
              <a:t>Утримання роботи закладу на досягнутому рівні</a:t>
            </a:r>
          </a:p>
          <a:p>
            <a:pPr marL="514350" indent="-514350">
              <a:buAutoNum type="arabicPeriod"/>
            </a:pPr>
            <a:r>
              <a:rPr lang="uk-UA" b="1" dirty="0" smtClean="0">
                <a:solidFill>
                  <a:schemeClr val="bg1"/>
                </a:solidFill>
              </a:rPr>
              <a:t>Впровадження новітніх методик за провідними напрямками </a:t>
            </a:r>
          </a:p>
          <a:p>
            <a:pPr marL="514350" indent="-514350">
              <a:buAutoNum type="arabicPeriod"/>
            </a:pPr>
            <a:r>
              <a:rPr lang="uk-UA" b="1" dirty="0" smtClean="0">
                <a:solidFill>
                  <a:schemeClr val="bg1"/>
                </a:solidFill>
              </a:rPr>
              <a:t>Підвищення рівня якості надання медичної допомоги</a:t>
            </a:r>
          </a:p>
          <a:p>
            <a:pPr marL="0" indent="0">
              <a:buNone/>
            </a:pPr>
            <a:endParaRPr lang="uk-UA" b="1" dirty="0" smtClean="0"/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endParaRPr lang="uk-UA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690548"/>
              </p:ext>
            </p:extLst>
          </p:nvPr>
        </p:nvGraphicFramePr>
        <p:xfrm>
          <a:off x="467544" y="908722"/>
          <a:ext cx="8424935" cy="27203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8799"/>
                <a:gridCol w="1706662"/>
                <a:gridCol w="2464737"/>
                <a:gridCol w="2464737"/>
              </a:tblGrid>
              <a:tr h="226066">
                <a:tc rowSpan="2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</a:rPr>
                        <a:t>Категорія працівників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</a:rPr>
                        <a:t>                    Кількість посад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</a:rPr>
                        <a:t>        </a:t>
                      </a:r>
                      <a:r>
                        <a:rPr lang="uk-UA" sz="1400" dirty="0" smtClean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r>
                        <a:rPr lang="uk-UA" sz="1400" baseline="0" dirty="0" smtClean="0">
                          <a:solidFill>
                            <a:schemeClr val="bg1"/>
                          </a:solidFill>
                          <a:effectLst/>
                        </a:rPr>
                        <a:t> зайнятості 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606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штатних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зайнятих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               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14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bg1"/>
                          </a:solidFill>
                          <a:effectLst/>
                        </a:rPr>
                        <a:t>Лікарі в т.ч. інтерни</a:t>
                      </a:r>
                      <a:endParaRPr lang="uk-UA" sz="14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smtClean="0">
                          <a:effectLst/>
                        </a:rPr>
                        <a:t>444,25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422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95</a:t>
                      </a:r>
                      <a:endParaRPr lang="uk-UA" sz="1400" dirty="0"/>
                    </a:p>
                  </a:txBody>
                  <a:tcPr marL="68580" marR="68580" marT="0" marB="0" anchor="ctr"/>
                </a:tc>
              </a:tr>
              <a:tr h="4628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bg1"/>
                          </a:solidFill>
                          <a:effectLst/>
                        </a:rPr>
                        <a:t>Середній медичний персонал</a:t>
                      </a:r>
                      <a:endParaRPr lang="uk-UA" sz="14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730,5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665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91</a:t>
                      </a:r>
                      <a:endParaRPr lang="uk-UA" sz="1400" dirty="0"/>
                    </a:p>
                  </a:txBody>
                  <a:tcPr marL="68580" marR="68580" marT="0" marB="0" anchor="ctr"/>
                </a:tc>
              </a:tr>
              <a:tr h="45213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bg1"/>
                          </a:solidFill>
                          <a:effectLst/>
                        </a:rPr>
                        <a:t>Молодший медичний персонал</a:t>
                      </a:r>
                      <a:endParaRPr lang="uk-UA" sz="14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416,25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391,25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94</a:t>
                      </a:r>
                      <a:endParaRPr lang="uk-UA" sz="1400" dirty="0"/>
                    </a:p>
                  </a:txBody>
                  <a:tcPr marL="68580" marR="68580" marT="0" marB="0" anchor="ctr"/>
                </a:tc>
              </a:tr>
              <a:tr h="30395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</a:rPr>
                        <a:t>Фармацевти 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4,0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4,0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100</a:t>
                      </a:r>
                      <a:endParaRPr lang="uk-UA" sz="1400" dirty="0"/>
                    </a:p>
                  </a:txBody>
                  <a:tcPr marL="68580" marR="68580" marT="0" marB="0" anchor="ctr"/>
                </a:tc>
              </a:tr>
              <a:tr h="30395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chemeClr val="bg1"/>
                          </a:solidFill>
                          <a:effectLst/>
                        </a:rPr>
                        <a:t>Інші</a:t>
                      </a:r>
                      <a:endParaRPr lang="uk-UA" sz="14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277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250,75</a:t>
                      </a:r>
                      <a:endParaRPr lang="uk-UA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90,6</a:t>
                      </a:r>
                      <a:endParaRPr lang="uk-UA" sz="1400" dirty="0"/>
                    </a:p>
                  </a:txBody>
                  <a:tcPr marL="68580" marR="68580" marT="0" marB="0" anchor="ctr"/>
                </a:tc>
              </a:tr>
              <a:tr h="30395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bg1"/>
                          </a:solidFill>
                          <a:effectLst/>
                        </a:rPr>
                        <a:t>В с ь о г о</a:t>
                      </a:r>
                      <a:endParaRPr lang="uk-UA" sz="14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1882,25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1709,75</a:t>
                      </a:r>
                      <a:endParaRPr lang="uk-UA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94,1</a:t>
                      </a:r>
                      <a:endParaRPr lang="uk-UA" sz="1400" dirty="0"/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525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1839</TotalTime>
  <Words>347</Words>
  <Application>Microsoft Office PowerPoint</Application>
  <PresentationFormat>Экран (4:3)</PresentationFormat>
  <Paragraphs>146</Paragraphs>
  <Slides>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Презентация PowerPoint</vt:lpstr>
      <vt:lpstr>Бюджет закладу (млн.грн.)</vt:lpstr>
      <vt:lpstr>Презентация PowerPoint</vt:lpstr>
      <vt:lpstr>Впровадженні напрямки </vt:lpstr>
      <vt:lpstr>Впровадженні напрямки </vt:lpstr>
      <vt:lpstr>Кадрове забезпечення та план розвитку закладу на 2025 рік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 про роботу закладу  КНП ««Вінницька обласна клінічна лікарня ім. М. І. Пирогова Вінницької обласної Ради» у 2023 р.</dc:title>
  <dc:creator>admin</dc:creator>
  <cp:lastModifiedBy>admin</cp:lastModifiedBy>
  <cp:revision>180</cp:revision>
  <cp:lastPrinted>2025-02-25T11:57:01Z</cp:lastPrinted>
  <dcterms:created xsi:type="dcterms:W3CDTF">2024-01-09T13:47:53Z</dcterms:created>
  <dcterms:modified xsi:type="dcterms:W3CDTF">2025-02-26T06:08:27Z</dcterms:modified>
</cp:coreProperties>
</file>