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drawings/drawing2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8" r:id="rId1"/>
  </p:sldMasterIdLst>
  <p:notesMasterIdLst>
    <p:notesMasterId r:id="rId9"/>
  </p:notesMasterIdLst>
  <p:sldIdLst>
    <p:sldId id="285" r:id="rId2"/>
    <p:sldId id="279" r:id="rId3"/>
    <p:sldId id="281" r:id="rId4"/>
    <p:sldId id="282" r:id="rId5"/>
    <p:sldId id="284" r:id="rId6"/>
    <p:sldId id="276" r:id="rId7"/>
    <p:sldId id="286" r:id="rId8"/>
  </p:sldIdLst>
  <p:sldSz cx="9144000" cy="6858000" type="screen4x3"/>
  <p:notesSz cx="6858000" cy="99456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  <a:srgbClr val="FFFFCC"/>
    <a:srgbClr val="CCCCFF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7806" autoAdjust="0"/>
  </p:normalViewPr>
  <p:slideViewPr>
    <p:cSldViewPr>
      <p:cViewPr>
        <p:scale>
          <a:sx n="100" d="100"/>
          <a:sy n="100" d="100"/>
        </p:scale>
        <p:origin x="-1878" y="-3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1267133512943011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dLbl>
              <c:idx val="0"/>
              <c:layout>
                <c:manualLayout>
                  <c:x val="-1.2376789426713462E-2"/>
                  <c:y val="6.1729252305299333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3.0941973566783621E-3"/>
                  <c:y val="-0.2535308576824797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3.0941973566783621E-3"/>
                  <c:y val="-0.20723391845350517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7</a:t>
                    </a:r>
                    <a:r>
                      <a:rPr lang="uk-UA" dirty="0" smtClean="0"/>
                      <a:t>73</a:t>
                    </a:r>
                  </a:p>
                  <a:p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4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uk-UA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599</c:v>
                </c:pt>
                <c:pt idx="1">
                  <c:v>770</c:v>
                </c:pt>
                <c:pt idx="2">
                  <c:v>773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90878208"/>
        <c:axId val="170555584"/>
      </c:barChart>
      <c:catAx>
        <c:axId val="1908782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uk-UA"/>
          </a:p>
        </c:txPr>
        <c:crossAx val="170555584"/>
        <c:crosses val="autoZero"/>
        <c:auto val="1"/>
        <c:lblAlgn val="ctr"/>
        <c:lblOffset val="100"/>
        <c:noMultiLvlLbl val="0"/>
      </c:catAx>
      <c:valAx>
        <c:axId val="170555584"/>
        <c:scaling>
          <c:orientation val="minMax"/>
        </c:scaling>
        <c:delete val="1"/>
        <c:axPos val="l"/>
        <c:majorGridlines/>
        <c:numFmt formatCode="General" sourceLinked="1"/>
        <c:majorTickMark val="out"/>
        <c:minorTickMark val="none"/>
        <c:tickLblPos val="nextTo"/>
        <c:crossAx val="190878208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  <c:userShapes r:id="rId3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r>
              <a:rPr lang="uk-UA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uk-UA" sz="1800" baseline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ЗП, </a:t>
            </a:r>
            <a:r>
              <a:rPr lang="uk-UA" sz="18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млн.грн</a:t>
            </a:r>
            <a:r>
              <a:rPr lang="uk-UA" sz="1800" baseline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/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4783186483553109E-2"/>
          <c:y val="7.7669941435078822E-4"/>
          <c:w val="0.98521681351644685"/>
          <c:h val="0.8608084551451955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2.3691397473249241E-2"/>
                  <c:y val="0.3821331360007618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7.8971324910830799E-3"/>
                  <c:y val="0.2687532073155892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3691397473249241E-2"/>
                  <c:y val="0.1175795282005703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327</c:v>
                </c:pt>
                <c:pt idx="1">
                  <c:v>384</c:v>
                </c:pt>
                <c:pt idx="2">
                  <c:v>405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cylinder"/>
        <c:axId val="190881280"/>
        <c:axId val="173338560"/>
        <c:axId val="0"/>
      </c:bar3DChart>
      <c:catAx>
        <c:axId val="1908812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1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uk-UA"/>
          </a:p>
        </c:txPr>
        <c:crossAx val="173338560"/>
        <c:crosses val="autoZero"/>
        <c:auto val="1"/>
        <c:lblAlgn val="ctr"/>
        <c:lblOffset val="100"/>
        <c:noMultiLvlLbl val="0"/>
      </c:catAx>
      <c:valAx>
        <c:axId val="173338560"/>
        <c:scaling>
          <c:orientation val="minMax"/>
        </c:scaling>
        <c:delete val="1"/>
        <c:axPos val="l"/>
        <c:majorGridlines/>
        <c:numFmt formatCode="General" sourceLinked="1"/>
        <c:majorTickMark val="out"/>
        <c:minorTickMark val="none"/>
        <c:tickLblPos val="nextTo"/>
        <c:crossAx val="19088128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uk-UA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1804375784988112E-2"/>
          <c:y val="0"/>
          <c:w val="0.86760016307039334"/>
          <c:h val="0.8749533148799069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2024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2.9076369657274445E-3"/>
                  <c:y val="0.3412429243593111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1630547862909724E-2"/>
                  <c:y val="0.3286042975311885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9076369657273248E-3"/>
                  <c:y val="0.2274952829062073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/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Лікарі</c:v>
                </c:pt>
                <c:pt idx="1">
                  <c:v>Медичні сестри</c:v>
                </c:pt>
                <c:pt idx="2">
                  <c:v>Молодші медичні сестри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24</c:v>
                </c:pt>
                <c:pt idx="1">
                  <c:v>18.5</c:v>
                </c:pt>
                <c:pt idx="2">
                  <c:v>10.5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2025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8.7229108971822941E-3"/>
                  <c:y val="0.2359210341249558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8.7229108971822941E-3"/>
                  <c:y val="0.2064305731368474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"/>
                  <c:y val="0.1179605170624778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/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Лікарі</c:v>
                </c:pt>
                <c:pt idx="1">
                  <c:v>Медичні сестри</c:v>
                </c:pt>
                <c:pt idx="2">
                  <c:v>Молодші медичні сестри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25</c:v>
                </c:pt>
                <c:pt idx="1">
                  <c:v>20</c:v>
                </c:pt>
                <c:pt idx="2">
                  <c:v>12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cylinder"/>
        <c:axId val="191068160"/>
        <c:axId val="170552704"/>
        <c:axId val="0"/>
      </c:bar3DChart>
      <c:catAx>
        <c:axId val="191068160"/>
        <c:scaling>
          <c:orientation val="minMax"/>
        </c:scaling>
        <c:delete val="0"/>
        <c:axPos val="b"/>
        <c:majorTickMark val="out"/>
        <c:minorTickMark val="none"/>
        <c:tickLblPos val="nextTo"/>
        <c:crossAx val="170552704"/>
        <c:crosses val="autoZero"/>
        <c:auto val="1"/>
        <c:lblAlgn val="ctr"/>
        <c:lblOffset val="100"/>
        <c:noMultiLvlLbl val="0"/>
      </c:catAx>
      <c:valAx>
        <c:axId val="170552704"/>
        <c:scaling>
          <c:orientation val="minMax"/>
        </c:scaling>
        <c:delete val="1"/>
        <c:axPos val="l"/>
        <c:majorGridlines/>
        <c:numFmt formatCode="General" sourceLinked="1"/>
        <c:majorTickMark val="out"/>
        <c:minorTickMark val="none"/>
        <c:tickLblPos val="nextTo"/>
        <c:crossAx val="19106816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100">
          <a:latin typeface="Times New Roman" panose="02020603050405020304" pitchFamily="18" charset="0"/>
          <a:cs typeface="Times New Roman" panose="02020603050405020304" pitchFamily="18" charset="0"/>
        </a:defRPr>
      </a:pPr>
      <a:endParaRPr lang="uk-UA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4146043958078736E-2"/>
          <c:y val="2.497067836344485E-2"/>
          <c:w val="0.71798364996481867"/>
          <c:h val="0.79410621042106455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ЗП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8.8184646150427995E-3"/>
                  <c:y val="2.23252268735260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4697441025071289E-2"/>
                  <c:y val="-4.24179310596994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3227696922564159E-2"/>
                  <c:y val="-9.82309982435144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327</c:v>
                </c:pt>
                <c:pt idx="1">
                  <c:v>384</c:v>
                </c:pt>
                <c:pt idx="2">
                  <c:v>405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Медикаменти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7.3487205125356177E-3"/>
                  <c:y val="3.34878403102889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4697441025071289E-2"/>
                  <c:y val="-2.232522687352600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3227581194682073E-2"/>
                  <c:y val="-4.01854083723468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208</c:v>
                </c:pt>
                <c:pt idx="1">
                  <c:v>221</c:v>
                </c:pt>
                <c:pt idx="2">
                  <c:v>239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Обладнання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5.8789764100285694E-3"/>
                  <c:y val="-2.009270418617338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61</c:v>
                </c:pt>
                <c:pt idx="1">
                  <c:v>148</c:v>
                </c:pt>
                <c:pt idx="2">
                  <c:v>103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Інші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2.6455393845128319E-2"/>
                  <c:y val="-3.34878403102890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3.233437025515689E-2"/>
                  <c:y val="-4.91154991217572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3.2334370255156834E-2"/>
                  <c:y val="-4.01854083723468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Лист1!$E$2:$E$4</c:f>
              <c:numCache>
                <c:formatCode>General</c:formatCode>
                <c:ptCount val="3"/>
                <c:pt idx="0">
                  <c:v>3</c:v>
                </c:pt>
                <c:pt idx="1">
                  <c:v>25</c:v>
                </c:pt>
                <c:pt idx="2">
                  <c:v>28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cylinder"/>
        <c:axId val="191068672"/>
        <c:axId val="170551552"/>
        <c:axId val="0"/>
      </c:bar3DChart>
      <c:catAx>
        <c:axId val="1910686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70551552"/>
        <c:crosses val="autoZero"/>
        <c:auto val="1"/>
        <c:lblAlgn val="ctr"/>
        <c:lblOffset val="100"/>
        <c:noMultiLvlLbl val="0"/>
      </c:catAx>
      <c:valAx>
        <c:axId val="17055155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9106867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uk-UA"/>
    </a:p>
  </c:txPr>
  <c:externalData r:id="rId1">
    <c:autoUpdate val="0"/>
  </c:externalData>
  <c:userShapes r:id="rId2"/>
</c:chartSpace>
</file>

<file path=ppt/drawing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0.22807</cdr:x>
      <cdr:y>0.5175</cdr:y>
    </cdr:from>
    <cdr:to>
      <cdr:x>0.45614</cdr:x>
      <cdr:y>0.625</cdr:y>
    </cdr:to>
    <cdr:sp macro="" textlink="">
      <cdr:nvSpPr>
        <cdr:cNvPr id="3" name="Стрелка вправо с вырезом 2"/>
        <cdr:cNvSpPr/>
      </cdr:nvSpPr>
      <cdr:spPr>
        <a:xfrm xmlns:a="http://schemas.openxmlformats.org/drawingml/2006/main">
          <a:off x="1051063" y="2981130"/>
          <a:ext cx="1051064" cy="619269"/>
        </a:xfrm>
        <a:prstGeom xmlns:a="http://schemas.openxmlformats.org/drawingml/2006/main" prst="notchedRight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uk-UA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+171</a:t>
          </a:r>
          <a:endParaRPr lang="uk-UA" sz="16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0.5625</cdr:x>
      <cdr:y>0.35675</cdr:y>
    </cdr:from>
    <cdr:to>
      <cdr:x>0.77194</cdr:x>
      <cdr:y>0.45</cdr:y>
    </cdr:to>
    <cdr:sp macro="" textlink="">
      <cdr:nvSpPr>
        <cdr:cNvPr id="6" name="Стрелка вправо с вырезом 2"/>
        <cdr:cNvSpPr/>
      </cdr:nvSpPr>
      <cdr:spPr>
        <a:xfrm xmlns:a="http://schemas.openxmlformats.org/drawingml/2006/main">
          <a:off x="2592288" y="2055108"/>
          <a:ext cx="965207" cy="537180"/>
        </a:xfrm>
        <a:prstGeom xmlns:a="http://schemas.openxmlformats.org/drawingml/2006/main" prst="notchedRight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uk-UA" sz="1400" b="1" dirty="0">
              <a:latin typeface="Arial Black" panose="020B0A04020102020204" pitchFamily="34" charset="0"/>
            </a:rPr>
            <a:t>+</a:t>
          </a:r>
          <a:r>
            <a:rPr lang="uk-UA" sz="1400" b="1" dirty="0" smtClean="0">
              <a:latin typeface="Arial Black" panose="020B0A04020102020204" pitchFamily="34" charset="0"/>
            </a:rPr>
            <a:t>3</a:t>
          </a:r>
        </a:p>
        <a:p xmlns:a="http://schemas.openxmlformats.org/drawingml/2006/main">
          <a:endParaRPr lang="uk-UA" sz="1000" b="1" dirty="0">
            <a:latin typeface="Arial Black" panose="020B0A04020102020204" pitchFamily="34" charset="0"/>
          </a:endParaRPr>
        </a:p>
      </cdr:txBody>
    </cdr:sp>
  </cdr:relSizeAnchor>
  <cdr:relSizeAnchor xmlns:cdr="http://schemas.openxmlformats.org/drawingml/2006/chartDrawing">
    <cdr:from>
      <cdr:x>0.17188</cdr:x>
      <cdr:y>0.85366</cdr:y>
    </cdr:from>
    <cdr:to>
      <cdr:x>0.34375</cdr:x>
      <cdr:y>0.91463</cdr:y>
    </cdr:to>
    <cdr:sp macro="" textlink="">
      <cdr:nvSpPr>
        <cdr:cNvPr id="2" name="Овал 1"/>
        <cdr:cNvSpPr/>
      </cdr:nvSpPr>
      <cdr:spPr>
        <a:xfrm xmlns:a="http://schemas.openxmlformats.org/drawingml/2006/main">
          <a:off x="792088" y="5040560"/>
          <a:ext cx="792087" cy="360040"/>
        </a:xfrm>
        <a:prstGeom xmlns:a="http://schemas.openxmlformats.org/drawingml/2006/main" prst="ellipse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uk-UA" b="1" dirty="0" smtClean="0">
              <a:solidFill>
                <a:srgbClr val="FFFF00"/>
              </a:solidFill>
            </a:rPr>
            <a:t>Р.42,8</a:t>
          </a:r>
          <a:endParaRPr lang="uk-UA" b="1" dirty="0">
            <a:solidFill>
              <a:srgbClr val="FFFF00"/>
            </a:solidFill>
          </a:endParaRPr>
        </a:p>
      </cdr:txBody>
    </cdr:sp>
  </cdr:relSizeAnchor>
  <cdr:relSizeAnchor xmlns:cdr="http://schemas.openxmlformats.org/drawingml/2006/chartDrawing">
    <cdr:from>
      <cdr:x>0.51563</cdr:x>
      <cdr:y>0.85366</cdr:y>
    </cdr:from>
    <cdr:to>
      <cdr:x>0.6875</cdr:x>
      <cdr:y>0.91463</cdr:y>
    </cdr:to>
    <cdr:sp macro="" textlink="">
      <cdr:nvSpPr>
        <cdr:cNvPr id="4" name="Овал 3"/>
        <cdr:cNvSpPr/>
      </cdr:nvSpPr>
      <cdr:spPr>
        <a:xfrm xmlns:a="http://schemas.openxmlformats.org/drawingml/2006/main">
          <a:off x="2376264" y="5040560"/>
          <a:ext cx="792111" cy="360040"/>
        </a:xfrm>
        <a:prstGeom xmlns:a="http://schemas.openxmlformats.org/drawingml/2006/main" prst="ellipse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uk-UA" b="1" dirty="0" smtClean="0">
              <a:solidFill>
                <a:srgbClr val="FFFF00"/>
              </a:solidFill>
            </a:rPr>
            <a:t>Р</a:t>
          </a:r>
          <a:r>
            <a:rPr lang="uk-UA" b="1" smtClean="0">
              <a:solidFill>
                <a:srgbClr val="FFFF00"/>
              </a:solidFill>
            </a:rPr>
            <a:t>.61,8</a:t>
          </a:r>
          <a:endParaRPr lang="uk-UA" b="1" dirty="0">
            <a:solidFill>
              <a:srgbClr val="FFFF00"/>
            </a:solidFill>
          </a:endParaRPr>
        </a:p>
      </cdr:txBody>
    </cdr:sp>
  </cdr:relSizeAnchor>
  <cdr:relSizeAnchor xmlns:cdr="http://schemas.openxmlformats.org/drawingml/2006/chartDrawing">
    <cdr:from>
      <cdr:x>0.82813</cdr:x>
      <cdr:y>0.85366</cdr:y>
    </cdr:from>
    <cdr:to>
      <cdr:x>1</cdr:x>
      <cdr:y>0.91463</cdr:y>
    </cdr:to>
    <cdr:sp macro="" textlink="">
      <cdr:nvSpPr>
        <cdr:cNvPr id="5" name="Овал 4"/>
        <cdr:cNvSpPr/>
      </cdr:nvSpPr>
      <cdr:spPr>
        <a:xfrm xmlns:a="http://schemas.openxmlformats.org/drawingml/2006/main">
          <a:off x="3816424" y="5040560"/>
          <a:ext cx="792065" cy="360032"/>
        </a:xfrm>
        <a:prstGeom xmlns:a="http://schemas.openxmlformats.org/drawingml/2006/main" prst="ellipse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uk-UA" b="1" dirty="0" smtClean="0">
              <a:solidFill>
                <a:srgbClr val="FFFF00"/>
              </a:solidFill>
            </a:rPr>
            <a:t>Р.49,7</a:t>
          </a:r>
          <a:endParaRPr lang="uk-UA" b="1" dirty="0">
            <a:solidFill>
              <a:srgbClr val="FFFF00"/>
            </a:solidFill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0.30833</cdr:x>
      <cdr:y>0.59494</cdr:y>
    </cdr:from>
    <cdr:to>
      <cdr:x>0.41415</cdr:x>
      <cdr:y>0.75568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2664296" y="3384376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uk-UA" sz="1100" dirty="0"/>
        </a:p>
      </cdr:txBody>
    </cdr:sp>
  </cdr:relSizeAnchor>
  <cdr:relSizeAnchor xmlns:cdr="http://schemas.openxmlformats.org/drawingml/2006/chartDrawing">
    <cdr:from>
      <cdr:x>0.275</cdr:x>
      <cdr:y>0.59494</cdr:y>
    </cdr:from>
    <cdr:to>
      <cdr:x>0.34166</cdr:x>
      <cdr:y>0.65823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2376264" y="3384376"/>
          <a:ext cx="576006" cy="36003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uk-UA" sz="1800" b="1" dirty="0" smtClean="0"/>
            <a:t>55%</a:t>
          </a:r>
          <a:endParaRPr lang="uk-UA" sz="1800" b="1" dirty="0"/>
        </a:p>
      </cdr:txBody>
    </cdr:sp>
  </cdr:relSizeAnchor>
  <cdr:relSizeAnchor xmlns:cdr="http://schemas.openxmlformats.org/drawingml/2006/chartDrawing">
    <cdr:from>
      <cdr:x>0</cdr:x>
      <cdr:y>0</cdr:y>
    </cdr:from>
    <cdr:to>
      <cdr:x>0.0762</cdr:x>
      <cdr:y>0.08252</cdr:y>
    </cdr:to>
    <cdr:pic>
      <cdr:nvPicPr>
        <cdr:cNvPr id="5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0" y="0"/>
          <a:ext cx="658425" cy="469433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0.275</cdr:x>
      <cdr:y>0.36709</cdr:y>
    </cdr:from>
    <cdr:to>
      <cdr:x>0.34166</cdr:x>
      <cdr:y>0.43038</cdr:y>
    </cdr:to>
    <cdr:sp macro="" textlink="">
      <cdr:nvSpPr>
        <cdr:cNvPr id="6" name="TextBox 1"/>
        <cdr:cNvSpPr txBox="1"/>
      </cdr:nvSpPr>
      <cdr:spPr>
        <a:xfrm xmlns:a="http://schemas.openxmlformats.org/drawingml/2006/main">
          <a:off x="2376264" y="2088232"/>
          <a:ext cx="576006" cy="36003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uk-UA" sz="1800" b="1" dirty="0" smtClean="0"/>
            <a:t>35%</a:t>
          </a:r>
          <a:endParaRPr lang="uk-UA" sz="1800" b="1" dirty="0"/>
        </a:p>
      </cdr:txBody>
    </cdr:sp>
  </cdr:relSizeAnchor>
  <cdr:relSizeAnchor xmlns:cdr="http://schemas.openxmlformats.org/drawingml/2006/chartDrawing">
    <cdr:from>
      <cdr:x>0.275</cdr:x>
      <cdr:y>0.22785</cdr:y>
    </cdr:from>
    <cdr:to>
      <cdr:x>0.34166</cdr:x>
      <cdr:y>0.29114</cdr:y>
    </cdr:to>
    <cdr:sp macro="" textlink="">
      <cdr:nvSpPr>
        <cdr:cNvPr id="7" name="TextBox 1"/>
        <cdr:cNvSpPr txBox="1"/>
      </cdr:nvSpPr>
      <cdr:spPr>
        <a:xfrm xmlns:a="http://schemas.openxmlformats.org/drawingml/2006/main">
          <a:off x="2376264" y="1296144"/>
          <a:ext cx="576006" cy="36003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uk-UA" sz="1800" b="1" dirty="0" smtClean="0"/>
            <a:t>10%</a:t>
          </a:r>
          <a:endParaRPr lang="uk-UA" sz="1800" b="1" dirty="0"/>
        </a:p>
      </cdr:txBody>
    </cdr:sp>
  </cdr:relSizeAnchor>
  <cdr:relSizeAnchor xmlns:cdr="http://schemas.openxmlformats.org/drawingml/2006/chartDrawing">
    <cdr:from>
      <cdr:x>0.48333</cdr:x>
      <cdr:y>0.13924</cdr:y>
    </cdr:from>
    <cdr:to>
      <cdr:x>0.54999</cdr:x>
      <cdr:y>0.20253</cdr:y>
    </cdr:to>
    <cdr:sp macro="" textlink="">
      <cdr:nvSpPr>
        <cdr:cNvPr id="8" name="TextBox 1"/>
        <cdr:cNvSpPr txBox="1"/>
      </cdr:nvSpPr>
      <cdr:spPr>
        <a:xfrm xmlns:a="http://schemas.openxmlformats.org/drawingml/2006/main">
          <a:off x="4176464" y="792088"/>
          <a:ext cx="576006" cy="36003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uk-UA" sz="1800" b="1" dirty="0" smtClean="0"/>
            <a:t>19%</a:t>
          </a:r>
          <a:endParaRPr lang="uk-UA" sz="1800" b="1" dirty="0"/>
        </a:p>
      </cdr:txBody>
    </cdr:sp>
  </cdr:relSizeAnchor>
  <cdr:relSizeAnchor xmlns:cdr="http://schemas.openxmlformats.org/drawingml/2006/chartDrawing">
    <cdr:from>
      <cdr:x>0.48333</cdr:x>
      <cdr:y>0.31646</cdr:y>
    </cdr:from>
    <cdr:to>
      <cdr:x>0.54999</cdr:x>
      <cdr:y>0.37975</cdr:y>
    </cdr:to>
    <cdr:sp macro="" textlink="">
      <cdr:nvSpPr>
        <cdr:cNvPr id="9" name="TextBox 1"/>
        <cdr:cNvSpPr txBox="1"/>
      </cdr:nvSpPr>
      <cdr:spPr>
        <a:xfrm xmlns:a="http://schemas.openxmlformats.org/drawingml/2006/main">
          <a:off x="4176464" y="1800200"/>
          <a:ext cx="576006" cy="36003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uk-UA" sz="1800" b="1" dirty="0" smtClean="0"/>
            <a:t>29%</a:t>
          </a:r>
          <a:endParaRPr lang="uk-UA" sz="1800" b="1" dirty="0"/>
        </a:p>
      </cdr:txBody>
    </cdr:sp>
  </cdr:relSizeAnchor>
  <cdr:relSizeAnchor xmlns:cdr="http://schemas.openxmlformats.org/drawingml/2006/chartDrawing">
    <cdr:from>
      <cdr:x>0.69167</cdr:x>
      <cdr:y>0.25316</cdr:y>
    </cdr:from>
    <cdr:to>
      <cdr:x>0.75833</cdr:x>
      <cdr:y>0.31645</cdr:y>
    </cdr:to>
    <cdr:sp macro="" textlink="">
      <cdr:nvSpPr>
        <cdr:cNvPr id="10" name="TextBox 1"/>
        <cdr:cNvSpPr txBox="1"/>
      </cdr:nvSpPr>
      <cdr:spPr>
        <a:xfrm xmlns:a="http://schemas.openxmlformats.org/drawingml/2006/main">
          <a:off x="5976664" y="1440160"/>
          <a:ext cx="576006" cy="36003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uk-UA" sz="1800" b="1" dirty="0" smtClean="0"/>
            <a:t>31%</a:t>
          </a:r>
          <a:endParaRPr lang="uk-UA" sz="1800" b="1" dirty="0"/>
        </a:p>
      </cdr:txBody>
    </cdr:sp>
  </cdr:relSizeAnchor>
  <cdr:relSizeAnchor xmlns:cdr="http://schemas.openxmlformats.org/drawingml/2006/chartDrawing">
    <cdr:from>
      <cdr:x>0.69167</cdr:x>
      <cdr:y>0.12658</cdr:y>
    </cdr:from>
    <cdr:to>
      <cdr:x>0.75833</cdr:x>
      <cdr:y>0.18987</cdr:y>
    </cdr:to>
    <cdr:sp macro="" textlink="">
      <cdr:nvSpPr>
        <cdr:cNvPr id="11" name="TextBox 1"/>
        <cdr:cNvSpPr txBox="1"/>
      </cdr:nvSpPr>
      <cdr:spPr>
        <a:xfrm xmlns:a="http://schemas.openxmlformats.org/drawingml/2006/main">
          <a:off x="5976664" y="720080"/>
          <a:ext cx="576006" cy="36003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uk-UA" sz="1800" b="1" dirty="0" smtClean="0"/>
            <a:t>13%</a:t>
          </a:r>
          <a:endParaRPr lang="uk-UA" sz="1800" b="1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26C070-3860-4D89-A7FE-752ADFCE4002}" type="datetimeFigureOut">
              <a:rPr lang="uk-UA" smtClean="0"/>
              <a:t>19.02.2026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400"/>
            <a:ext cx="5486400" cy="44751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49CF16-94EC-448E-A991-751F2783B4C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816842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50263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25378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1917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8827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8894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49338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0716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46016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61904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1801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93064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8489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075240" cy="1584176"/>
          </a:xfrm>
        </p:spPr>
        <p:txBody>
          <a:bodyPr>
            <a:noAutofit/>
          </a:bodyPr>
          <a:lstStyle/>
          <a:p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ЗВІТ </a:t>
            </a:r>
            <a:b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 роботу закладу </a:t>
            </a:r>
            <a:b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КНП «Вінницька обласна клінічна лікарня ім. М. І. Пирогова Вінницької обласної Ради» у 2025 р.</a:t>
            </a:r>
            <a:endParaRPr lang="uk-UA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745852111"/>
              </p:ext>
            </p:extLst>
          </p:nvPr>
        </p:nvGraphicFramePr>
        <p:xfrm>
          <a:off x="395536" y="2204864"/>
          <a:ext cx="8568951" cy="41583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08311"/>
                <a:gridCol w="936104"/>
                <a:gridCol w="1008112"/>
                <a:gridCol w="1224136"/>
                <a:gridCol w="2592288"/>
              </a:tblGrid>
              <a:tr h="46420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Основні напрямки</a:t>
                      </a:r>
                      <a:endParaRPr lang="uk-UA" sz="18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686" marR="46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uk-UA" sz="18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686" marR="46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uk-UA" sz="18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686" marR="46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</a:t>
                      </a:r>
                      <a:endParaRPr lang="uk-UA" sz="18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686" marR="46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uk-UA" sz="18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686" marR="46686" marT="0" marB="0"/>
                </a:tc>
              </a:tr>
              <a:tr h="6963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Всього проліковано</a:t>
                      </a:r>
                      <a:endParaRPr lang="uk-UA" sz="18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686" marR="46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30 057</a:t>
                      </a:r>
                      <a:endParaRPr lang="uk-UA" sz="14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686" marR="46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31 856</a:t>
                      </a:r>
                      <a:endParaRPr lang="uk-UA" sz="14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686" marR="46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30 334</a:t>
                      </a:r>
                      <a:endParaRPr lang="uk-UA" sz="14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686" marR="46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uk-UA" sz="1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100" b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(зміна</a:t>
                      </a:r>
                      <a:r>
                        <a:rPr lang="uk-UA" sz="1100" b="1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вимог НСЗУ,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100" b="1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зміна Маршруту ДОЗ та Р))</a:t>
                      </a:r>
                      <a:endParaRPr lang="uk-UA" sz="11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686" marR="46686" marT="0" marB="0"/>
                </a:tc>
              </a:tr>
              <a:tr h="6306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Середня тривалість лікування</a:t>
                      </a:r>
                      <a:endParaRPr lang="uk-UA" sz="18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686" marR="46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8,2</a:t>
                      </a:r>
                      <a:endParaRPr lang="uk-UA" sz="14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686" marR="46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7,7</a:t>
                      </a:r>
                      <a:endParaRPr lang="uk-UA" sz="14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686" marR="46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8,0</a:t>
                      </a:r>
                      <a:endParaRPr lang="uk-UA" sz="14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686" marR="46686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uk-UA" sz="1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b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(зміна</a:t>
                      </a:r>
                      <a:r>
                        <a:rPr lang="uk-UA" sz="1100" b="1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вимог НСЗУ)</a:t>
                      </a:r>
                      <a:endParaRPr lang="uk-UA" sz="1100" b="1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686" marR="46686" marT="0" marB="0"/>
                </a:tc>
              </a:tr>
              <a:tr h="4736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Летальність</a:t>
                      </a:r>
                      <a:endParaRPr lang="uk-UA" sz="18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686" marR="46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</a:t>
                      </a:r>
                      <a:endParaRPr lang="uk-UA" sz="14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686" marR="46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</a:t>
                      </a:r>
                      <a:endParaRPr lang="uk-UA" sz="14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686" marR="46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1,1</a:t>
                      </a:r>
                      <a:endParaRPr lang="uk-UA" sz="14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686" marR="46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uk-UA" sz="1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100" b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(складність</a:t>
                      </a:r>
                      <a:r>
                        <a:rPr lang="uk-UA" sz="1100" b="1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нозологічних форм)</a:t>
                      </a:r>
                      <a:endParaRPr lang="uk-UA" sz="11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686" marR="46686" marT="0" marB="0"/>
                </a:tc>
              </a:tr>
              <a:tr h="8760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Оперовано</a:t>
                      </a:r>
                      <a:r>
                        <a:rPr lang="uk-UA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хворих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uk-UA" sz="18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Проведено </a:t>
                      </a:r>
                      <a:r>
                        <a:rPr lang="uk-UA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операцій</a:t>
                      </a:r>
                      <a:endParaRPr lang="uk-UA" sz="18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686" marR="46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16 411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23 135</a:t>
                      </a:r>
                      <a:endParaRPr lang="uk-UA" sz="14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686" marR="46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17 095</a:t>
                      </a:r>
                      <a:endParaRPr lang="uk-UA" sz="14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23 843</a:t>
                      </a:r>
                      <a:endParaRPr lang="uk-UA" sz="14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686" marR="46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16 292</a:t>
                      </a:r>
                      <a:endParaRPr lang="uk-UA" sz="14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22 679</a:t>
                      </a:r>
                      <a:endParaRPr lang="uk-UA" sz="14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686" marR="46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uk-UA" sz="1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uk-UA" sz="14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uk-UA" sz="1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100" b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uk-UA" sz="1100" b="1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Дотриманя</a:t>
                      </a:r>
                      <a:r>
                        <a:rPr lang="uk-UA" sz="1100" b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вимог НСЗУ- попередження</a:t>
                      </a:r>
                      <a:r>
                        <a:rPr lang="uk-UA" sz="1100" b="1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100" b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ризиків «банкрутства)</a:t>
                      </a:r>
                      <a:endParaRPr lang="uk-UA" sz="11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686" marR="46686" marT="0" marB="0"/>
                </a:tc>
              </a:tr>
              <a:tr h="3868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Консультативний прийом</a:t>
                      </a:r>
                      <a:endParaRPr lang="uk-UA" sz="18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686" marR="46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177 624</a:t>
                      </a:r>
                      <a:endParaRPr lang="uk-UA" sz="1400" b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686" marR="46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182 960</a:t>
                      </a:r>
                      <a:endParaRPr lang="uk-UA" sz="1400" b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686" marR="46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144 494</a:t>
                      </a:r>
                      <a:endParaRPr lang="uk-UA" sz="14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686" marR="46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uk-UA" sz="1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r>
                        <a:rPr lang="en-US" sz="1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uk-UA" sz="11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зміна</a:t>
                      </a:r>
                      <a:r>
                        <a:rPr lang="uk-UA" sz="1100" b="1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вимог НСЗУ)</a:t>
                      </a:r>
                      <a:endParaRPr lang="uk-UA" sz="11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686" marR="46686" marT="0" marB="0"/>
                </a:tc>
              </a:tr>
              <a:tr h="6306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Проліковано </a:t>
                      </a:r>
                      <a:r>
                        <a:rPr lang="uk-UA" sz="18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військовослужбовців </a:t>
                      </a:r>
                      <a:endParaRPr lang="uk-UA" sz="18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686" marR="46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1784</a:t>
                      </a:r>
                      <a:endParaRPr lang="uk-UA" sz="14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686" marR="46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2312</a:t>
                      </a:r>
                      <a:endParaRPr lang="uk-UA" sz="1400" b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686" marR="46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2252</a:t>
                      </a:r>
                      <a:endParaRPr lang="uk-UA" sz="14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686" marR="46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</a:t>
                      </a:r>
                    </a:p>
                  </a:txBody>
                  <a:tcPr marL="46686" marR="46686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89049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4536504" cy="576064"/>
          </a:xfrm>
          <a:noFill/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закладу (НСЗУ,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млн.грн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9" y="1196752"/>
            <a:ext cx="7956872" cy="5661248"/>
          </a:xfrm>
        </p:spPr>
        <p:txBody>
          <a:bodyPr/>
          <a:lstStyle/>
          <a:p>
            <a:r>
              <a:rPr lang="uk-UA" dirty="0" smtClean="0"/>
              <a:t>  </a:t>
            </a:r>
            <a:endParaRPr lang="uk-UA" dirty="0"/>
          </a:p>
        </p:txBody>
      </p:sp>
      <p:graphicFrame>
        <p:nvGraphicFramePr>
          <p:cNvPr id="19" name="Диаграмма 18"/>
          <p:cNvGraphicFramePr/>
          <p:nvPr>
            <p:extLst>
              <p:ext uri="{D42A27DB-BD31-4B8C-83A1-F6EECF244321}">
                <p14:modId xmlns:p14="http://schemas.microsoft.com/office/powerpoint/2010/main" val="659364828"/>
              </p:ext>
            </p:extLst>
          </p:nvPr>
        </p:nvGraphicFramePr>
        <p:xfrm>
          <a:off x="107504" y="764704"/>
          <a:ext cx="4608512" cy="59046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2015997449"/>
              </p:ext>
            </p:extLst>
          </p:nvPr>
        </p:nvGraphicFramePr>
        <p:xfrm>
          <a:off x="4788024" y="260648"/>
          <a:ext cx="4248472" cy="30243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Стрелка вправо 4"/>
          <p:cNvSpPr/>
          <p:nvPr/>
        </p:nvSpPr>
        <p:spPr>
          <a:xfrm>
            <a:off x="5929671" y="1782381"/>
            <a:ext cx="752500" cy="39728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b="1" dirty="0" smtClean="0">
                <a:solidFill>
                  <a:schemeClr val="bg1"/>
                </a:solidFill>
              </a:rPr>
              <a:t>+57</a:t>
            </a:r>
            <a:endParaRPr lang="uk-UA" sz="1400" b="1" dirty="0">
              <a:solidFill>
                <a:schemeClr val="bg1"/>
              </a:solidFill>
            </a:endParaRPr>
          </a:p>
        </p:txBody>
      </p:sp>
      <p:sp>
        <p:nvSpPr>
          <p:cNvPr id="6" name="Стрелка вправо 5"/>
          <p:cNvSpPr/>
          <p:nvPr/>
        </p:nvSpPr>
        <p:spPr>
          <a:xfrm>
            <a:off x="7164288" y="1311667"/>
            <a:ext cx="792088" cy="4416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b="1" dirty="0" smtClean="0">
                <a:solidFill>
                  <a:schemeClr val="bg1"/>
                </a:solidFill>
              </a:rPr>
              <a:t>+21</a:t>
            </a:r>
            <a:endParaRPr lang="uk-UA" sz="1400" b="1" dirty="0">
              <a:solidFill>
                <a:schemeClr val="bg1"/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362" y="3452242"/>
            <a:ext cx="1927225" cy="44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3714445630"/>
              </p:ext>
            </p:extLst>
          </p:nvPr>
        </p:nvGraphicFramePr>
        <p:xfrm>
          <a:off x="4788024" y="3212976"/>
          <a:ext cx="4248472" cy="33843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756346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19256" cy="706090"/>
          </a:xfrm>
        </p:spPr>
        <p:txBody>
          <a:bodyPr>
            <a:normAutofit/>
          </a:bodyPr>
          <a:lstStyle/>
          <a:p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витрат, </a:t>
            </a:r>
            <a:r>
              <a:rPr lang="uk-UA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млн.грн</a:t>
            </a:r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44959544"/>
              </p:ext>
            </p:extLst>
          </p:nvPr>
        </p:nvGraphicFramePr>
        <p:xfrm>
          <a:off x="539552" y="836712"/>
          <a:ext cx="8424936" cy="4608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4499992" y="3609975"/>
            <a:ext cx="6480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b="1" kern="0" dirty="0" smtClean="0">
                <a:solidFill>
                  <a:sysClr val="windowText" lastClr="000000"/>
                </a:solidFill>
              </a:rPr>
              <a:t>49%</a:t>
            </a:r>
            <a:endParaRPr lang="uk-UA" b="1" kern="0" dirty="0">
              <a:solidFill>
                <a:sysClr val="windowText" lastClr="0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228184" y="3425309"/>
            <a:ext cx="5838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b="1" kern="0" dirty="0" smtClean="0">
                <a:solidFill>
                  <a:sysClr val="windowText" lastClr="000000"/>
                </a:solidFill>
              </a:rPr>
              <a:t>52%</a:t>
            </a:r>
            <a:endParaRPr lang="uk-UA" b="1" kern="0" dirty="0">
              <a:solidFill>
                <a:sysClr val="windowText" lastClr="000000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4590555"/>
              </p:ext>
            </p:extLst>
          </p:nvPr>
        </p:nvGraphicFramePr>
        <p:xfrm>
          <a:off x="1391816" y="5517232"/>
          <a:ext cx="6072336" cy="10247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8084"/>
                <a:gridCol w="1518084"/>
                <a:gridCol w="1518084"/>
                <a:gridCol w="1518084"/>
              </a:tblGrid>
              <a:tr h="341579">
                <a:tc gridSpan="4">
                  <a:txBody>
                    <a:bodyPr/>
                    <a:lstStyle/>
                    <a:p>
                      <a:pPr algn="ctr"/>
                      <a:r>
                        <a:rPr lang="uk-UA" sz="1400" dirty="0" smtClean="0"/>
                        <a:t>ВИКОНАННЯ ФІНАНСОВОГО ПЛАНУ</a:t>
                      </a:r>
                      <a:endParaRPr lang="uk-UA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</a:tr>
              <a:tr h="341579">
                <a:tc>
                  <a:txBody>
                    <a:bodyPr/>
                    <a:lstStyle/>
                    <a:p>
                      <a:r>
                        <a:rPr lang="uk-UA" sz="1600" b="1" dirty="0" smtClean="0"/>
                        <a:t>Рік</a:t>
                      </a:r>
                      <a:endParaRPr lang="uk-U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600" b="1" dirty="0" smtClean="0"/>
                        <a:t>2023</a:t>
                      </a:r>
                      <a:endParaRPr lang="uk-U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600" b="1" dirty="0" smtClean="0"/>
                        <a:t>2024</a:t>
                      </a:r>
                      <a:endParaRPr lang="uk-U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600" b="1" dirty="0" smtClean="0"/>
                        <a:t>2025</a:t>
                      </a:r>
                      <a:endParaRPr lang="uk-UA" sz="1600" b="1" dirty="0"/>
                    </a:p>
                  </a:txBody>
                  <a:tcPr/>
                </a:tc>
              </a:tr>
              <a:tr h="341579">
                <a:tc>
                  <a:txBody>
                    <a:bodyPr/>
                    <a:lstStyle/>
                    <a:p>
                      <a:r>
                        <a:rPr lang="uk-UA" sz="1400" b="1" dirty="0" smtClean="0"/>
                        <a:t>%</a:t>
                      </a:r>
                      <a:endParaRPr lang="uk-UA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b="1" dirty="0" smtClean="0"/>
                        <a:t>101</a:t>
                      </a:r>
                      <a:endParaRPr lang="uk-UA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b="1" dirty="0" smtClean="0"/>
                        <a:t>104</a:t>
                      </a:r>
                      <a:endParaRPr lang="uk-UA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b="1" dirty="0" smtClean="0"/>
                        <a:t>107</a:t>
                      </a:r>
                      <a:endParaRPr lang="uk-UA" sz="14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8780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03232" cy="490066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Впровадженні напрямки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908720"/>
            <a:ext cx="9001000" cy="5544616"/>
          </a:xfrm>
        </p:spPr>
        <p:txBody>
          <a:bodyPr>
            <a:normAutofit/>
          </a:bodyPr>
          <a:lstStyle/>
          <a:p>
            <a:pPr>
              <a:buAutoNum type="arabicPeriod"/>
            </a:pP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Трансплантація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ТОП-10 </a:t>
            </a:r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Україні</a:t>
            </a:r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кількістю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проведених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трансплантацій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AutoNum type="arabicPeriod"/>
            </a:pP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ендоскопічного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напрямку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buFontTx/>
              <a:buChar char="-"/>
            </a:pPr>
            <a:r>
              <a:rPr lang="ru-RU" sz="16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1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технологій</a:t>
            </a:r>
            <a:r>
              <a:rPr lang="ru-RU" sz="1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ендоскопічного</a:t>
            </a:r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ультразвуку (</a:t>
            </a:r>
            <a:r>
              <a:rPr lang="ru-RU" sz="1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єдиний</a:t>
            </a:r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регіоні</a:t>
            </a:r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Tx/>
              <a:buChar char="-"/>
            </a:pPr>
            <a:r>
              <a:rPr lang="uk-UA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Ендоскопічна резекція слизової (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EMR) </a:t>
            </a:r>
            <a:r>
              <a:rPr lang="uk-UA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пацієнтки з нейроендокринною пухлиною</a:t>
            </a:r>
          </a:p>
          <a:p>
            <a:pPr marL="0" indent="0" algn="just">
              <a:buNone/>
            </a:pPr>
            <a:r>
              <a:rPr lang="uk-UA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Анестезіологія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інтенсивна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терапія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Tx/>
              <a:buChar char="-"/>
            </a:pPr>
            <a:r>
              <a:rPr lang="ru-RU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впровадження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процедури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інтраопераційного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нейромоніторингу</a:t>
            </a:r>
            <a:endPara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Tx/>
              <a:buChar char="-"/>
            </a:pPr>
            <a:r>
              <a:rPr lang="ru-RU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кабінету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болю</a:t>
            </a:r>
          </a:p>
          <a:p>
            <a:pPr algn="just">
              <a:buFontTx/>
              <a:buChar char="-"/>
            </a:pPr>
            <a:r>
              <a:rPr lang="uk-UA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впроваджено процедуру ЕКМО </a:t>
            </a:r>
          </a:p>
          <a:p>
            <a:pPr marL="0" indent="0" algn="just">
              <a:buNone/>
            </a:pPr>
            <a:r>
              <a:rPr lang="uk-UA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uk-UA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Ортопластичний</a:t>
            </a: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напрямок</a:t>
            </a:r>
          </a:p>
          <a:p>
            <a:pPr marL="0" indent="0" algn="just">
              <a:buNone/>
            </a:pPr>
            <a:r>
              <a:rPr lang="uk-UA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Високоточна  реконструктивна хірургія кінцівок, </a:t>
            </a:r>
            <a:r>
              <a:rPr lang="uk-UA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 </a:t>
            </a:r>
            <a:r>
              <a:rPr lang="ru-RU" sz="16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уникнути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ампутації</a:t>
            </a:r>
            <a:endParaRPr lang="ru-RU" sz="16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Реконструктивна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пластична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хірургія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</a:p>
          <a:p>
            <a:pPr algn="just">
              <a:buFontTx/>
              <a:buChar char="-"/>
            </a:pPr>
            <a:r>
              <a:rPr lang="ru-RU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реконструкція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паралічу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лицевого нерва</a:t>
            </a:r>
          </a:p>
          <a:p>
            <a:pPr marL="0" indent="0" algn="just">
              <a:buNone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Сучасна </a:t>
            </a:r>
            <a:r>
              <a:rPr lang="uk-UA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онкохірургія</a:t>
            </a: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хірургія печінки</a:t>
            </a:r>
          </a:p>
          <a:p>
            <a:pPr algn="just">
              <a:buFontTx/>
              <a:buChar char="-"/>
            </a:pPr>
            <a:r>
              <a:rPr lang="uk-UA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Видалення всієї 12 палої кишки та підшлункової залози зі збереженням селезінки</a:t>
            </a:r>
          </a:p>
          <a:p>
            <a:pPr algn="just">
              <a:buFontTx/>
              <a:buChar char="-"/>
            </a:pPr>
            <a:r>
              <a:rPr lang="ru-RU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Видалення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пухлини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мʼяких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тканин тазу, з </a:t>
            </a:r>
            <a:r>
              <a:rPr lang="ru-RU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резекцією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правого </a:t>
            </a:r>
            <a:r>
              <a:rPr lang="ru-RU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сечоводу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вшиванням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сечовий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міхур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видаленням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матки з </a:t>
            </a:r>
            <a:r>
              <a:rPr lang="ru-RU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додатками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5826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03232" cy="490066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Впровадженні напрямки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908720"/>
            <a:ext cx="8712968" cy="583264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Інноваційна урологія.</a:t>
            </a:r>
          </a:p>
          <a:p>
            <a:pPr algn="just">
              <a:buFontTx/>
              <a:buChar char="-"/>
            </a:pPr>
            <a:r>
              <a:rPr lang="uk-UA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Єдина в регіоні лікарня, яка використовує забарвлення лімфатичних шляхів в 3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 4K </a:t>
            </a:r>
            <a:r>
              <a:rPr lang="uk-UA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лапароскопії</a:t>
            </a:r>
            <a:r>
              <a:rPr lang="uk-UA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 методикою 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ICG </a:t>
            </a:r>
            <a:r>
              <a:rPr lang="uk-UA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пошуку сторожових лімфатичних вузлів для радикального видалення онкологічних пухлин. </a:t>
            </a:r>
          </a:p>
          <a:p>
            <a:pPr marL="0" indent="0" algn="just">
              <a:buNone/>
            </a:pPr>
            <a:r>
              <a:rPr lang="uk-UA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uk-UA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Кардіохіріргія</a:t>
            </a:r>
            <a:endParaRPr lang="uk-UA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Налагоджено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повного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комплексу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кардіохірургічних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втручань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всіма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напрямами</a:t>
            </a:r>
            <a:endParaRPr lang="uk-UA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 міжнародного партнерства. </a:t>
            </a:r>
          </a:p>
          <a:p>
            <a:pPr algn="just">
              <a:buFontTx/>
              <a:buChar char="-"/>
            </a:pPr>
            <a:r>
              <a:rPr lang="uk-UA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Стажування лікарів </a:t>
            </a:r>
            <a:r>
              <a:rPr lang="uk-UA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ендоскопістів</a:t>
            </a:r>
            <a:r>
              <a:rPr lang="uk-UA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0" indent="0" algn="just">
              <a:buNone/>
            </a:pPr>
            <a:r>
              <a:rPr lang="uk-UA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комбустіологів</a:t>
            </a:r>
            <a:r>
              <a:rPr lang="uk-UA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травматологів в провідних </a:t>
            </a:r>
          </a:p>
          <a:p>
            <a:pPr marL="0" indent="0" algn="just">
              <a:buNone/>
            </a:pPr>
            <a:r>
              <a:rPr lang="uk-UA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клініках США, Німеччини та Франції.</a:t>
            </a:r>
          </a:p>
          <a:p>
            <a:pPr marL="0" indent="0" algn="just">
              <a:buNone/>
            </a:pPr>
            <a:endParaRPr lang="uk-UA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10.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Розвивиток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партнерства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спрямованого</a:t>
            </a:r>
            <a:endPara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підтримку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військових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ветеранів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</a:p>
          <a:p>
            <a:pPr marL="0" indent="0" algn="just">
              <a:buNone/>
            </a:pPr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ПРОЄКТ  «</a:t>
            </a:r>
            <a:r>
              <a:rPr lang="ru-RU" sz="1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Простір</a:t>
            </a:r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турботи</a:t>
            </a:r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ветерана». </a:t>
            </a:r>
            <a:endParaRPr lang="uk-UA" sz="18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068959"/>
            <a:ext cx="3240360" cy="3473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0367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16632"/>
            <a:ext cx="8147248" cy="864096"/>
          </a:xfrm>
        </p:spPr>
        <p:txBody>
          <a:bodyPr>
            <a:noAutofit/>
          </a:bodyPr>
          <a:lstStyle/>
          <a:p>
            <a:pPr marL="0" lvl="0" indent="0"/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Кадрове забезпечення та план розвитку закладу </a:t>
            </a:r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2026 </a:t>
            </a: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рік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4149080"/>
            <a:ext cx="8280920" cy="2520280"/>
          </a:xfrm>
          <a:noFill/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uk-UA" b="1" dirty="0" smtClean="0">
                <a:solidFill>
                  <a:schemeClr val="bg1"/>
                </a:solidFill>
              </a:rPr>
              <a:t>%</a:t>
            </a:r>
            <a:r>
              <a:rPr lang="uk-UA" b="1" dirty="0" err="1" smtClean="0">
                <a:solidFill>
                  <a:schemeClr val="bg1"/>
                </a:solidFill>
              </a:rPr>
              <a:t>.</a:t>
            </a:r>
            <a:r>
              <a:rPr lang="uk-UA" sz="72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Короткостроковий</a:t>
            </a:r>
            <a:r>
              <a:rPr lang="uk-UA" sz="7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7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 розвитку закладу </a:t>
            </a:r>
            <a:r>
              <a:rPr lang="uk-UA" sz="7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виконано </a:t>
            </a:r>
            <a:r>
              <a:rPr lang="uk-UA" sz="7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100%.</a:t>
            </a:r>
          </a:p>
          <a:p>
            <a:pPr marL="0" lvl="0" indent="0">
              <a:buClr>
                <a:prstClr val="white">
                  <a:shade val="95000"/>
                </a:prstClr>
              </a:buClr>
              <a:buSzPct val="65000"/>
              <a:buNone/>
            </a:pPr>
            <a:r>
              <a:rPr lang="uk-UA" sz="43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</a:p>
          <a:p>
            <a:pPr marL="0" lvl="0" indent="0">
              <a:buClr>
                <a:prstClr val="white">
                  <a:shade val="95000"/>
                </a:prstClr>
              </a:buClr>
              <a:buSzPct val="65000"/>
              <a:buNone/>
            </a:pPr>
            <a:r>
              <a:rPr lang="uk-UA" sz="43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r>
              <a:rPr lang="uk-UA" sz="7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 розвитку </a:t>
            </a:r>
            <a:r>
              <a:rPr lang="uk-UA" sz="7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2026рік</a:t>
            </a:r>
            <a:endParaRPr lang="uk-UA" sz="7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Clr>
                <a:prstClr val="white">
                  <a:shade val="95000"/>
                </a:prstClr>
              </a:buClr>
              <a:buSzPct val="65000"/>
              <a:buNone/>
            </a:pPr>
            <a:r>
              <a:rPr lang="uk-UA" sz="7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 </a:t>
            </a:r>
            <a:r>
              <a:rPr lang="uk-UA" sz="7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«пакетів» медичних послуг, законтрактованих за програмою медичних гарантій – </a:t>
            </a:r>
            <a:r>
              <a:rPr lang="uk-UA" sz="7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 </a:t>
            </a:r>
            <a:endParaRPr lang="uk-UA" sz="7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Clr>
                <a:prstClr val="white">
                  <a:shade val="95000"/>
                </a:prstClr>
              </a:buClr>
              <a:buSzPct val="65000"/>
              <a:buNone/>
            </a:pPr>
            <a:r>
              <a:rPr lang="uk-UA" sz="7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Утримання роботи закладу на досягнутому рівні</a:t>
            </a:r>
          </a:p>
          <a:p>
            <a:pPr marL="0" lvl="0" indent="0">
              <a:buClr>
                <a:prstClr val="white">
                  <a:shade val="95000"/>
                </a:prstClr>
              </a:buClr>
              <a:buSzPct val="65000"/>
              <a:buNone/>
            </a:pPr>
            <a:r>
              <a:rPr lang="uk-UA" sz="7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Впровадження новітніх методик за провідними напрямками </a:t>
            </a:r>
          </a:p>
          <a:p>
            <a:pPr marL="0" lvl="0" indent="0">
              <a:buClr>
                <a:prstClr val="white">
                  <a:shade val="95000"/>
                </a:prstClr>
              </a:buClr>
              <a:buSzPct val="65000"/>
              <a:buNone/>
            </a:pPr>
            <a:r>
              <a:rPr lang="uk-UA" sz="7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 центру </a:t>
            </a:r>
            <a:r>
              <a:rPr lang="uk-UA" sz="72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орто-пластичної</a:t>
            </a:r>
            <a:r>
              <a:rPr lang="uk-UA" sz="7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7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хірургії </a:t>
            </a:r>
          </a:p>
          <a:p>
            <a:pPr marL="0" lvl="0" indent="0">
              <a:buClr>
                <a:prstClr val="white">
                  <a:shade val="95000"/>
                </a:prstClr>
              </a:buClr>
              <a:buSzPct val="65000"/>
              <a:buNone/>
            </a:pPr>
            <a:r>
              <a:rPr lang="uk-UA" sz="7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 міжнародного партнерства</a:t>
            </a:r>
            <a:endParaRPr lang="uk-UA" sz="7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7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 розвитку 2025рік</a:t>
            </a:r>
          </a:p>
          <a:p>
            <a:pPr marL="514350" indent="-514350">
              <a:buAutoNum type="arabicPeriod"/>
            </a:pPr>
            <a:r>
              <a:rPr lang="uk-UA" b="1" dirty="0" smtClean="0">
                <a:solidFill>
                  <a:schemeClr val="bg1"/>
                </a:solidFill>
              </a:rPr>
              <a:t>Кількість «пакетів» медичних послуг, законтрактованих за програмою медичних гарантій – 24</a:t>
            </a:r>
          </a:p>
          <a:p>
            <a:pPr marL="514350" indent="-514350">
              <a:buAutoNum type="arabicPeriod"/>
            </a:pPr>
            <a:r>
              <a:rPr lang="uk-UA" b="1" dirty="0" smtClean="0">
                <a:solidFill>
                  <a:schemeClr val="bg1"/>
                </a:solidFill>
              </a:rPr>
              <a:t>Утримання роботи закладу на досягнутому рівні</a:t>
            </a:r>
          </a:p>
          <a:p>
            <a:pPr marL="514350" indent="-514350">
              <a:buAutoNum type="arabicPeriod"/>
            </a:pPr>
            <a:r>
              <a:rPr lang="uk-UA" b="1" dirty="0" smtClean="0">
                <a:solidFill>
                  <a:schemeClr val="bg1"/>
                </a:solidFill>
              </a:rPr>
              <a:t>Впровадження новітніх методик за провідними напрямками </a:t>
            </a:r>
          </a:p>
          <a:p>
            <a:pPr marL="514350" indent="-514350">
              <a:buAutoNum type="arabicPeriod"/>
            </a:pPr>
            <a:r>
              <a:rPr lang="uk-UA" b="1" dirty="0" smtClean="0">
                <a:solidFill>
                  <a:schemeClr val="bg1"/>
                </a:solidFill>
              </a:rPr>
              <a:t>Підвищення рівня якості надання медичної допомоги</a:t>
            </a:r>
          </a:p>
          <a:p>
            <a:pPr marL="0" indent="0">
              <a:buNone/>
            </a:pPr>
            <a:endParaRPr lang="uk-UA" b="1" dirty="0" smtClean="0"/>
          </a:p>
          <a:p>
            <a:pPr marL="0" indent="0">
              <a:buNone/>
            </a:pPr>
            <a:endParaRPr lang="uk-UA" b="1" dirty="0"/>
          </a:p>
          <a:p>
            <a:pPr marL="0" indent="0">
              <a:buNone/>
            </a:pPr>
            <a:endParaRPr lang="uk-UA" b="1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8628900"/>
              </p:ext>
            </p:extLst>
          </p:nvPr>
        </p:nvGraphicFramePr>
        <p:xfrm>
          <a:off x="467544" y="1052735"/>
          <a:ext cx="8136904" cy="280834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51574"/>
                <a:gridCol w="1686296"/>
                <a:gridCol w="1662730"/>
                <a:gridCol w="2736304"/>
              </a:tblGrid>
              <a:tr h="468057">
                <a:tc rowSpan="2"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Категорія працівників</a:t>
                      </a:r>
                      <a:endParaRPr lang="uk-UA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                   Кількість посад</a:t>
                      </a:r>
                      <a:endParaRPr lang="uk-UA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Фізичні особи</a:t>
                      </a:r>
                    </a:p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(без зовнішніх сумісників)</a:t>
                      </a:r>
                      <a:endParaRPr lang="uk-UA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34029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штатних</a:t>
                      </a:r>
                      <a:endParaRPr lang="uk-UA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зайнятих</a:t>
                      </a:r>
                      <a:endParaRPr lang="uk-UA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uk-UA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всього</a:t>
                      </a:r>
                      <a:endParaRPr lang="uk-UA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34029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Лікарі в т.ч. інтерни</a:t>
                      </a:r>
                      <a:endParaRPr lang="uk-UA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447,75</a:t>
                      </a:r>
                      <a:endParaRPr lang="uk-UA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405,5</a:t>
                      </a:r>
                      <a:endParaRPr lang="uk-UA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363,0 </a:t>
                      </a:r>
                      <a:endParaRPr lang="uk-UA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68057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Середній медичний персонал</a:t>
                      </a:r>
                      <a:endParaRPr lang="uk-UA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730,0</a:t>
                      </a:r>
                      <a:endParaRPr lang="uk-UA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647,0</a:t>
                      </a:r>
                      <a:endParaRPr lang="uk-UA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591,0</a:t>
                      </a:r>
                      <a:endParaRPr lang="uk-UA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68057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Молодший медичний персонал</a:t>
                      </a:r>
                      <a:endParaRPr lang="uk-UA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417,25</a:t>
                      </a:r>
                      <a:endParaRPr lang="uk-UA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393,25</a:t>
                      </a:r>
                      <a:endParaRPr lang="uk-UA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352,0</a:t>
                      </a:r>
                      <a:endParaRPr lang="uk-UA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34029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Провізори </a:t>
                      </a:r>
                      <a:endParaRPr lang="uk-UA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9,5</a:t>
                      </a:r>
                      <a:endParaRPr lang="uk-UA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8,5</a:t>
                      </a:r>
                      <a:endParaRPr lang="uk-UA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7,0</a:t>
                      </a:r>
                      <a:endParaRPr lang="uk-UA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34029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Фармацевти </a:t>
                      </a:r>
                      <a:endParaRPr lang="uk-UA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4,0</a:t>
                      </a:r>
                      <a:endParaRPr lang="uk-UA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4,0</a:t>
                      </a:r>
                      <a:endParaRPr lang="uk-UA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4,0</a:t>
                      </a:r>
                      <a:endParaRPr lang="uk-UA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34029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Інші</a:t>
                      </a:r>
                      <a:endParaRPr lang="uk-UA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288,25</a:t>
                      </a:r>
                      <a:endParaRPr lang="uk-UA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274,5</a:t>
                      </a:r>
                      <a:endParaRPr lang="uk-UA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231,0</a:t>
                      </a:r>
                      <a:endParaRPr lang="uk-UA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34029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с ь о г о</a:t>
                      </a:r>
                      <a:endParaRPr lang="uk-UA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1896,75</a:t>
                      </a:r>
                      <a:endParaRPr lang="uk-UA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1732,75</a:t>
                      </a:r>
                      <a:endParaRPr lang="uk-UA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1548,0</a:t>
                      </a:r>
                      <a:endParaRPr lang="uk-UA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45254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147248" cy="994122"/>
          </a:xfrm>
        </p:spPr>
        <p:txBody>
          <a:bodyPr>
            <a:noAutofit/>
          </a:bodyPr>
          <a:lstStyle/>
          <a:p>
            <a:r>
              <a:rPr lang="ru-RU" sz="2800" b="1" dirty="0" err="1" smtClean="0"/>
              <a:t>Розвиток</a:t>
            </a:r>
            <a:r>
              <a:rPr lang="ru-RU" sz="2800" b="1" dirty="0" smtClean="0"/>
              <a:t> </a:t>
            </a:r>
            <a:r>
              <a:rPr lang="ru-RU" sz="2800" b="1" dirty="0" err="1"/>
              <a:t>напрямків</a:t>
            </a:r>
            <a:r>
              <a:rPr lang="ru-RU" sz="2800" b="1" dirty="0"/>
              <a:t> </a:t>
            </a:r>
            <a:r>
              <a:rPr lang="ru-RU" sz="2800" b="1" dirty="0" err="1"/>
              <a:t>ортопластичної</a:t>
            </a:r>
            <a:r>
              <a:rPr lang="ru-RU" sz="2800" b="1" dirty="0"/>
              <a:t> та </a:t>
            </a:r>
            <a:r>
              <a:rPr lang="ru-RU" sz="2800" b="1" dirty="0" err="1"/>
              <a:t>реконструктивної</a:t>
            </a:r>
            <a:r>
              <a:rPr lang="ru-RU" sz="2800" b="1" dirty="0"/>
              <a:t> </a:t>
            </a:r>
            <a:r>
              <a:rPr lang="ru-RU" sz="2800" b="1" dirty="0" err="1" smtClean="0"/>
              <a:t>хірургії</a:t>
            </a:r>
            <a:endParaRPr lang="uk-UA" sz="2800" b="1" dirty="0"/>
          </a:p>
        </p:txBody>
      </p:sp>
      <p:pic>
        <p:nvPicPr>
          <p:cNvPr id="1026" name="Picture 2" descr="C:\Users\admin\Desktop\зображення_viber_2026-02-19_09-01-51-34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676803"/>
            <a:ext cx="3798423" cy="4920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esktop\зображення_viber_2026-02-19_09-08-01-92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676804"/>
            <a:ext cx="3690410" cy="4920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526301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2532</TotalTime>
  <Words>452</Words>
  <Application>Microsoft Office PowerPoint</Application>
  <PresentationFormat>Экран (4:3)</PresentationFormat>
  <Paragraphs>181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ЗВІТ  про роботу закладу  КНП «Вінницька обласна клінічна лікарня ім. М. І. Пирогова Вінницької обласної Ради» у 2025 р.</vt:lpstr>
      <vt:lpstr>Бюджет закладу (НСЗУ, млн.грн.)</vt:lpstr>
      <vt:lpstr>Структура витрат, млн.грн.</vt:lpstr>
      <vt:lpstr>Впровадженні напрямки </vt:lpstr>
      <vt:lpstr>Впровадженні напрямки </vt:lpstr>
      <vt:lpstr>Кадрове забезпечення та план розвитку закладу  на 2026 рік</vt:lpstr>
      <vt:lpstr>Розвиток напрямків ортопластичної та реконструктивної хірургії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ЗВІТ  про роботу закладу  КНП ««Вінницька обласна клінічна лікарня ім. М. І. Пирогова Вінницької обласної Ради» у 2023 р.</dc:title>
  <dc:creator>admin</dc:creator>
  <cp:lastModifiedBy>admin</cp:lastModifiedBy>
  <cp:revision>251</cp:revision>
  <cp:lastPrinted>2026-02-19T07:09:33Z</cp:lastPrinted>
  <dcterms:created xsi:type="dcterms:W3CDTF">2024-01-09T13:47:53Z</dcterms:created>
  <dcterms:modified xsi:type="dcterms:W3CDTF">2026-02-19T07:12:02Z</dcterms:modified>
</cp:coreProperties>
</file>